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78" r:id="rId5"/>
    <p:sldId id="282" r:id="rId6"/>
    <p:sldId id="257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71" r:id="rId16"/>
    <p:sldId id="272" r:id="rId17"/>
    <p:sldId id="268" r:id="rId18"/>
    <p:sldId id="259" r:id="rId19"/>
    <p:sldId id="269" r:id="rId20"/>
    <p:sldId id="270" r:id="rId21"/>
    <p:sldId id="275" r:id="rId22"/>
    <p:sldId id="274" r:id="rId23"/>
    <p:sldId id="276" r:id="rId24"/>
    <p:sldId id="277" r:id="rId25"/>
    <p:sldId id="273" r:id="rId26"/>
    <p:sldId id="281" r:id="rId27"/>
    <p:sldId id="283" r:id="rId28"/>
    <p:sldId id="284" r:id="rId29"/>
    <p:sldId id="279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2662-4B47-4C03-A1AC-0D29954878E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C36D-87E0-4F5B-B41F-63271E95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lgerian" panose="04020705040A02060702" pitchFamily="82" charset="0"/>
              </a:rPr>
              <a:t>Astro 25 “Field Astronomy in the California Mountains” </a:t>
            </a:r>
            <a:br>
              <a:rPr lang="en-US" sz="4800" b="1" dirty="0" smtClean="0">
                <a:latin typeface="Algerian" panose="04020705040A02060702" pitchFamily="82" charset="0"/>
              </a:rPr>
            </a:br>
            <a:r>
              <a:rPr lang="en-US" sz="4800" b="1" dirty="0">
                <a:latin typeface="Algerian" panose="04020705040A02060702" pitchFamily="82" charset="0"/>
              </a:rPr>
              <a:t/>
            </a:r>
            <a:br>
              <a:rPr lang="en-US" sz="4800" b="1" dirty="0">
                <a:latin typeface="Algerian" panose="04020705040A02060702" pitchFamily="82" charset="0"/>
              </a:rPr>
            </a:br>
            <a:r>
              <a:rPr lang="en-US" sz="4800" b="1" dirty="0" smtClean="0">
                <a:latin typeface="Algerian" panose="04020705040A02060702" pitchFamily="82" charset="0"/>
              </a:rPr>
              <a:t>Fall 2019 – Sept 27-29	</a:t>
            </a:r>
            <a:endParaRPr lang="en-US" sz="4800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At Arroyo </a:t>
            </a:r>
            <a:r>
              <a:rPr lang="en-US" sz="4000" b="1" dirty="0" err="1" smtClean="0">
                <a:solidFill>
                  <a:schemeClr val="tx1"/>
                </a:solidFill>
              </a:rPr>
              <a:t>Seco</a:t>
            </a:r>
            <a:r>
              <a:rPr lang="en-US" sz="4000" b="1" dirty="0" smtClean="0">
                <a:solidFill>
                  <a:schemeClr val="tx1"/>
                </a:solidFill>
              </a:rPr>
              <a:t> Campground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Big Sur </a:t>
            </a:r>
            <a:r>
              <a:rPr lang="en-US" sz="4000" b="1" dirty="0" err="1" smtClean="0">
                <a:solidFill>
                  <a:schemeClr val="tx1"/>
                </a:solidFill>
              </a:rPr>
              <a:t>Mtns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0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One-way 1-lane camp road, so follow arrows. We’re at the “x” ‘s here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1056"/>
            <a:ext cx="6172200" cy="5324287"/>
          </a:xfrm>
        </p:spPr>
      </p:pic>
    </p:spTree>
    <p:extLst>
      <p:ext uri="{BB962C8B-B14F-4D97-AF65-F5344CB8AC3E}">
        <p14:creationId xmlns:p14="http://schemas.microsoft.com/office/powerpoint/2010/main" val="208559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have sites 36, 37, and the double site #41, which should be able to handle all of us. We may have as many as 20 people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2667000"/>
            <a:ext cx="9074989" cy="4191001"/>
          </a:xfrm>
        </p:spPr>
      </p:pic>
    </p:spTree>
    <p:extLst>
      <p:ext uri="{BB962C8B-B14F-4D97-AF65-F5344CB8AC3E}">
        <p14:creationId xmlns:p14="http://schemas.microsoft.com/office/powerpoint/2010/main" val="163913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Google Earth view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3899"/>
            <a:ext cx="8991600" cy="5494102"/>
          </a:xfrm>
        </p:spPr>
      </p:pic>
    </p:spTree>
    <p:extLst>
      <p:ext uri="{BB962C8B-B14F-4D97-AF65-F5344CB8AC3E}">
        <p14:creationId xmlns:p14="http://schemas.microsoft.com/office/powerpoint/2010/main" val="321045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Friday: </a:t>
            </a:r>
            <a:r>
              <a:rPr lang="en-US" dirty="0" smtClean="0"/>
              <a:t>Arrive as soon as you can, but I won’t be there till maybe 5pm. Be sure to leave the most open spot(s) for the telescopes, and the best under-tree spot for the group kitchen. </a:t>
            </a:r>
          </a:p>
          <a:p>
            <a:r>
              <a:rPr lang="en-US" dirty="0" smtClean="0"/>
              <a:t>I’m not sure which campsite that will be, but be prepared to be “</a:t>
            </a:r>
            <a:r>
              <a:rPr lang="en-US" dirty="0" err="1" smtClean="0"/>
              <a:t>shoo’d</a:t>
            </a:r>
            <a:r>
              <a:rPr lang="en-US" dirty="0" smtClean="0"/>
              <a:t>” away from your chosen spot when I arrive if I judge it’s the logical spot for the kitchen and group meals spot. </a:t>
            </a:r>
          </a:p>
          <a:p>
            <a:r>
              <a:rPr lang="en-US" dirty="0" smtClean="0"/>
              <a:t>I’ll want that spot to be shady in the morning and late afternoon.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Friday Dinner</a:t>
            </a:r>
            <a:r>
              <a:rPr lang="en-US" dirty="0" smtClean="0"/>
              <a:t>: Pasta and salad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I’ll want to have that done by twilight or 7:15pm</a:t>
            </a:r>
          </a:p>
          <a:p>
            <a:r>
              <a:rPr lang="en-US" b="1" dirty="0" smtClean="0"/>
              <a:t>Then by 8pm </a:t>
            </a:r>
            <a:r>
              <a:rPr lang="en-US" dirty="0" smtClean="0"/>
              <a:t>– to the telescopes and micro-lectures and viewing of deep sky wonders in a dark moonless sky!</a:t>
            </a:r>
          </a:p>
          <a:p>
            <a:r>
              <a:rPr lang="en-US" dirty="0" smtClean="0"/>
              <a:t>Be sure any personal lights are RED (like the red elastic band head lamps I recommend, from Outdoor world or Home Depot for example.</a:t>
            </a:r>
          </a:p>
          <a:p>
            <a:r>
              <a:rPr lang="en-US" dirty="0" smtClean="0"/>
              <a:t>Our group might stay up late, but you can sneak off to your tent after 11:30pm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0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Sunset planets include Jupiter and Saturn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6310"/>
            <a:ext cx="8425493" cy="5583461"/>
          </a:xfrm>
        </p:spPr>
      </p:pic>
    </p:spTree>
    <p:extLst>
      <p:ext uri="{BB962C8B-B14F-4D97-AF65-F5344CB8AC3E}">
        <p14:creationId xmlns:p14="http://schemas.microsoft.com/office/powerpoint/2010/main" val="278287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If it’s cloudy, we’ll have a campfire lecture on stars and planet formation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2214"/>
            <a:ext cx="7162800" cy="4777349"/>
          </a:xfrm>
        </p:spPr>
      </p:pic>
    </p:spTree>
    <p:extLst>
      <p:ext uri="{BB962C8B-B14F-4D97-AF65-F5344CB8AC3E}">
        <p14:creationId xmlns:p14="http://schemas.microsoft.com/office/powerpoint/2010/main" val="227802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Saturday morning 8:30am: Crepes Breakfast prep and dining / cleanup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00150"/>
            <a:ext cx="7543800" cy="5657850"/>
          </a:xfrm>
        </p:spPr>
      </p:pic>
    </p:spTree>
    <p:extLst>
      <p:ext uri="{BB962C8B-B14F-4D97-AF65-F5344CB8AC3E}">
        <p14:creationId xmlns:p14="http://schemas.microsoft.com/office/powerpoint/2010/main" val="77990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Edwardian Script ITC" panose="030303020407070D0804" pitchFamily="66" charset="0"/>
              </a:rPr>
              <a:t>My  </a:t>
            </a:r>
            <a:r>
              <a:rPr lang="en-US" sz="5400" b="1" dirty="0" smtClean="0">
                <a:latin typeface="Edwardian Script ITC" panose="030303020407070D0804" pitchFamily="66" charset="0"/>
              </a:rPr>
              <a:t>famous </a:t>
            </a:r>
            <a:r>
              <a:rPr lang="en-US" sz="5400" b="1" dirty="0" smtClean="0">
                <a:latin typeface="Edwardian Script ITC" panose="030303020407070D0804" pitchFamily="66" charset="0"/>
              </a:rPr>
              <a:t>Saturday morning French Crepes !</a:t>
            </a:r>
            <a:endParaRPr lang="en-US" sz="5400" b="1" dirty="0">
              <a:latin typeface="Edwardian Script ITC" panose="030303020407070D08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76409"/>
            <a:ext cx="3505200" cy="5281591"/>
          </a:xfrm>
        </p:spPr>
      </p:pic>
    </p:spTree>
    <p:extLst>
      <p:ext uri="{BB962C8B-B14F-4D97-AF65-F5344CB8AC3E}">
        <p14:creationId xmlns:p14="http://schemas.microsoft.com/office/powerpoint/2010/main" val="325240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~2 crepes per capita, at least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8800"/>
            <a:ext cx="8077200" cy="5387429"/>
          </a:xfrm>
        </p:spPr>
      </p:pic>
    </p:spTree>
    <p:extLst>
      <p:ext uri="{BB962C8B-B14F-4D97-AF65-F5344CB8AC3E}">
        <p14:creationId xmlns:p14="http://schemas.microsoft.com/office/powerpoint/2010/main" val="87058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Pre-Trip Meeting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Sign liability waivers! </a:t>
            </a:r>
            <a:r>
              <a:rPr lang="en-US" dirty="0" smtClean="0"/>
              <a:t>No one can go without signing a waiver form!</a:t>
            </a:r>
          </a:p>
          <a:p>
            <a:r>
              <a:rPr lang="en-US" b="1" dirty="0" smtClean="0"/>
              <a:t>Meal fees</a:t>
            </a:r>
          </a:p>
          <a:p>
            <a:r>
              <a:rPr lang="en-US" b="1" dirty="0" smtClean="0"/>
              <a:t>Distribute map packets</a:t>
            </a:r>
          </a:p>
          <a:p>
            <a:r>
              <a:rPr lang="en-US" b="1" dirty="0" smtClean="0"/>
              <a:t>Carpooling; </a:t>
            </a:r>
            <a:r>
              <a:rPr lang="en-US" dirty="0" smtClean="0"/>
              <a:t>I’ll give time to get to know each other and decide who wants to drive with whom. Our camp fees include 8 cars total, but I suspect we’ll have more, which will cost us extra, so please try to carpool with your new friends.</a:t>
            </a:r>
          </a:p>
          <a:p>
            <a:r>
              <a:rPr lang="en-US" dirty="0" smtClean="0"/>
              <a:t>Get cell numbers of drivers so we can stay current on Friday departure day. We’re not </a:t>
            </a:r>
            <a:r>
              <a:rPr lang="en-US" dirty="0" err="1" smtClean="0"/>
              <a:t>caravan’ing</a:t>
            </a:r>
            <a:r>
              <a:rPr lang="en-US" dirty="0" smtClean="0"/>
              <a:t>. You’ll decide on your own when to leave and arrive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2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You’ll be getting it from “both barrels”!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14450"/>
            <a:ext cx="7391400" cy="5543550"/>
          </a:xfrm>
        </p:spPr>
      </p:pic>
    </p:spTree>
    <p:extLst>
      <p:ext uri="{BB962C8B-B14F-4D97-AF65-F5344CB8AC3E}">
        <p14:creationId xmlns:p14="http://schemas.microsoft.com/office/powerpoint/2010/main" val="65541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Saturday Day: hike up the canyon to the swimming holes, with frequent stops at shady spots for micro-lectures on stars and planets along the way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0444"/>
            <a:ext cx="6172200" cy="5417556"/>
          </a:xfrm>
        </p:spPr>
      </p:pic>
    </p:spTree>
    <p:extLst>
      <p:ext uri="{BB962C8B-B14F-4D97-AF65-F5344CB8AC3E}">
        <p14:creationId xmlns:p14="http://schemas.microsoft.com/office/powerpoint/2010/main" val="117164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Might be hot, but the water’s cool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1"/>
            <a:ext cx="7997338" cy="5486400"/>
          </a:xfrm>
        </p:spPr>
      </p:pic>
    </p:spTree>
    <p:extLst>
      <p:ext uri="{BB962C8B-B14F-4D97-AF65-F5344CB8AC3E}">
        <p14:creationId xmlns:p14="http://schemas.microsoft.com/office/powerpoint/2010/main" val="33036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Saturday 6pm: Dinner Prep – Asian Rice </a:t>
            </a:r>
            <a:r>
              <a:rPr lang="en-US" b="1" i="1" dirty="0" err="1" smtClean="0"/>
              <a:t>a’la</a:t>
            </a:r>
            <a:r>
              <a:rPr lang="en-US" b="1" i="1" dirty="0" smtClean="0"/>
              <a:t> </a:t>
            </a:r>
            <a:r>
              <a:rPr lang="en-US" b="1" i="1" dirty="0" err="1" smtClean="0"/>
              <a:t>Nolthenius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7350"/>
            <a:ext cx="6934200" cy="5200650"/>
          </a:xfrm>
        </p:spPr>
      </p:pic>
    </p:spTree>
    <p:extLst>
      <p:ext uri="{BB962C8B-B14F-4D97-AF65-F5344CB8AC3E}">
        <p14:creationId xmlns:p14="http://schemas.microsoft.com/office/powerpoint/2010/main" val="154740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After Dinner Cleanup: More Telescope Viewing and Micro-Lectures. Tonight, on galaxies, quasars, cosmology, the origin of the Universe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63370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114800" cy="6583362"/>
          </a:xfrm>
        </p:spPr>
        <p:txBody>
          <a:bodyPr/>
          <a:lstStyle/>
          <a:p>
            <a:r>
              <a:rPr lang="en-US" b="1" dirty="0" smtClean="0"/>
              <a:t>Long time Astro clubber Karl will bring along his </a:t>
            </a:r>
            <a:r>
              <a:rPr lang="en-US" b="1" dirty="0" err="1" smtClean="0"/>
              <a:t>humongo</a:t>
            </a:r>
            <a:r>
              <a:rPr lang="en-US" b="1" dirty="0" smtClean="0"/>
              <a:t> binoculars for views of the Summer Milky Way star forming regions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589"/>
            <a:ext cx="4495800" cy="6740411"/>
          </a:xfrm>
        </p:spPr>
      </p:pic>
    </p:spTree>
    <p:extLst>
      <p:ext uri="{BB962C8B-B14F-4D97-AF65-F5344CB8AC3E}">
        <p14:creationId xmlns:p14="http://schemas.microsoft.com/office/powerpoint/2010/main" val="144798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summer Milky Way aims us towards the Center of our Galaxy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81413"/>
            <a:ext cx="5105400" cy="5276587"/>
          </a:xfrm>
        </p:spPr>
      </p:pic>
    </p:spTree>
    <p:extLst>
      <p:ext uri="{BB962C8B-B14F-4D97-AF65-F5344CB8AC3E}">
        <p14:creationId xmlns:p14="http://schemas.microsoft.com/office/powerpoint/2010/main" val="225985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343400" cy="6430962"/>
          </a:xfrm>
        </p:spPr>
        <p:txBody>
          <a:bodyPr/>
          <a:lstStyle/>
          <a:p>
            <a:r>
              <a:rPr lang="en-US" b="1" dirty="0" smtClean="0"/>
              <a:t>If it’s cloudy, we’ll again be around a campfire for lectures on the Big Questions: Where did we come from? Why? Is there ET out there?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2130"/>
            <a:ext cx="4561114" cy="6848359"/>
          </a:xfrm>
        </p:spPr>
      </p:pic>
    </p:spTree>
    <p:extLst>
      <p:ext uri="{BB962C8B-B14F-4D97-AF65-F5344CB8AC3E}">
        <p14:creationId xmlns:p14="http://schemas.microsoft.com/office/powerpoint/2010/main" val="1473221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581400" cy="6430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Sunday morning 8:30am: Breakfast of home-made nutty gourmet granola and Rice Dream, with bananas and fruit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557485" cy="6836230"/>
          </a:xfrm>
        </p:spPr>
      </p:pic>
    </p:spTree>
    <p:extLst>
      <p:ext uri="{BB962C8B-B14F-4D97-AF65-F5344CB8AC3E}">
        <p14:creationId xmlns:p14="http://schemas.microsoft.com/office/powerpoint/2010/main" val="287573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Sunday morning after breakfast: Solar lecture and viewing, and info on upcoming Mercury Transit across the Sun!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9107"/>
            <a:ext cx="7315200" cy="4878893"/>
          </a:xfrm>
        </p:spPr>
      </p:pic>
    </p:spTree>
    <p:extLst>
      <p:ext uri="{BB962C8B-B14F-4D97-AF65-F5344CB8AC3E}">
        <p14:creationId xmlns:p14="http://schemas.microsoft.com/office/powerpoint/2010/main" val="138743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870857"/>
          </a:xfrm>
        </p:spPr>
        <p:txBody>
          <a:bodyPr/>
          <a:lstStyle/>
          <a:p>
            <a:r>
              <a:rPr lang="en-US" sz="4800" b="1" dirty="0" smtClean="0"/>
              <a:t>To Bring…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867400"/>
          </a:xfrm>
        </p:spPr>
        <p:txBody>
          <a:bodyPr>
            <a:normAutofit/>
          </a:bodyPr>
          <a:lstStyle/>
          <a:p>
            <a:r>
              <a:rPr lang="en-US" sz="4000" b="1" i="1" u="sng" dirty="0" smtClean="0"/>
              <a:t>WARM</a:t>
            </a:r>
            <a:r>
              <a:rPr lang="en-US" dirty="0" smtClean="0"/>
              <a:t> clothes!!</a:t>
            </a:r>
          </a:p>
          <a:p>
            <a:r>
              <a:rPr lang="en-US" dirty="0" smtClean="0"/>
              <a:t>Personal camping gear (tent, sleeping bag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Personal water, lunch food, any snacks to share</a:t>
            </a:r>
          </a:p>
          <a:p>
            <a:r>
              <a:rPr lang="en-US" dirty="0" smtClean="0"/>
              <a:t>Red headlamp (</a:t>
            </a:r>
            <a:r>
              <a:rPr lang="en-US" dirty="0" err="1" smtClean="0"/>
              <a:t>EverReady</a:t>
            </a:r>
            <a:r>
              <a:rPr lang="en-US" dirty="0" smtClean="0"/>
              <a:t> at Outdoor World works great, $20 or so)</a:t>
            </a:r>
          </a:p>
          <a:p>
            <a:r>
              <a:rPr lang="en-US" dirty="0" smtClean="0"/>
              <a:t>Binoculars if you have them.</a:t>
            </a:r>
          </a:p>
          <a:p>
            <a:r>
              <a:rPr lang="en-US" dirty="0" smtClean="0"/>
              <a:t>3-ring binder notebook for notes, maps</a:t>
            </a:r>
          </a:p>
          <a:p>
            <a:r>
              <a:rPr lang="en-US" dirty="0" smtClean="0"/>
              <a:t>TP on trail, towel for any wash up, dipping in the (</a:t>
            </a:r>
            <a:r>
              <a:rPr lang="en-US" dirty="0" smtClean="0"/>
              <a:t>cool) Arroyo </a:t>
            </a:r>
            <a:r>
              <a:rPr lang="en-US" dirty="0" err="1" smtClean="0"/>
              <a:t>Seco</a:t>
            </a:r>
            <a:r>
              <a:rPr lang="en-US" dirty="0" smtClean="0"/>
              <a:t> river</a:t>
            </a:r>
            <a:endParaRPr lang="en-US" dirty="0" smtClean="0"/>
          </a:p>
          <a:p>
            <a:r>
              <a:rPr lang="en-US" b="1" u="sng" dirty="0" smtClean="0"/>
              <a:t>Camp chair </a:t>
            </a:r>
            <a:r>
              <a:rPr lang="en-US" dirty="0" smtClean="0"/>
              <a:t>for around </a:t>
            </a:r>
            <a:r>
              <a:rPr lang="en-US" dirty="0" smtClean="0"/>
              <a:t>camp and telescopes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9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Then: Pack up camp and head to the creek for a final micro-lecture, short swim, and pass out final exams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01767"/>
            <a:ext cx="6477000" cy="4856233"/>
          </a:xfrm>
        </p:spPr>
      </p:pic>
    </p:spTree>
    <p:extLst>
      <p:ext uri="{BB962C8B-B14F-4D97-AF65-F5344CB8AC3E}">
        <p14:creationId xmlns:p14="http://schemas.microsoft.com/office/powerpoint/2010/main" val="77162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We Supply: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Dishes</a:t>
            </a:r>
          </a:p>
          <a:p>
            <a:r>
              <a:rPr lang="en-US" dirty="0" smtClean="0"/>
              <a:t>Silverware</a:t>
            </a:r>
          </a:p>
          <a:p>
            <a:r>
              <a:rPr lang="en-US" dirty="0" smtClean="0"/>
              <a:t>2 dinners and 2 breakfasts</a:t>
            </a:r>
          </a:p>
          <a:p>
            <a:r>
              <a:rPr lang="en-US" dirty="0" smtClean="0"/>
              <a:t>Camp lighting</a:t>
            </a:r>
          </a:p>
          <a:p>
            <a:r>
              <a:rPr lang="en-US" dirty="0" smtClean="0"/>
              <a:t>Group cleaning tubs and wash clothes</a:t>
            </a:r>
          </a:p>
          <a:p>
            <a:r>
              <a:rPr lang="en-US" dirty="0" smtClean="0"/>
              <a:t>Astro experts and telescopes: JP, Kirk B, Chris K, and helpers Jason and Becky.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And Dr. Rick: me!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6903"/>
            <a:ext cx="6781800" cy="5701097"/>
          </a:xfrm>
        </p:spPr>
      </p:pic>
    </p:spTree>
    <p:extLst>
      <p:ext uri="{BB962C8B-B14F-4D97-AF65-F5344CB8AC3E}">
        <p14:creationId xmlns:p14="http://schemas.microsoft.com/office/powerpoint/2010/main" val="41577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Directions to the Campground:</a:t>
            </a:r>
            <a:br>
              <a:rPr lang="en-US" b="1" dirty="0" smtClean="0"/>
            </a:br>
            <a:r>
              <a:rPr lang="en-US" b="1" dirty="0" smtClean="0"/>
              <a:t>80 miles, about 90 minutes of drive time if traffic is decent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3491"/>
            <a:ext cx="6477000" cy="5054509"/>
          </a:xfrm>
        </p:spPr>
      </p:pic>
    </p:spTree>
    <p:extLst>
      <p:ext uri="{BB962C8B-B14F-4D97-AF65-F5344CB8AC3E}">
        <p14:creationId xmlns:p14="http://schemas.microsoft.com/office/powerpoint/2010/main" val="26151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Get on Hwy 101 at </a:t>
            </a:r>
            <a:r>
              <a:rPr lang="en-US" b="1" dirty="0" err="1" smtClean="0"/>
              <a:t>Prunedale</a:t>
            </a:r>
            <a:r>
              <a:rPr lang="en-US" b="1" dirty="0" smtClean="0"/>
              <a:t> and stay on till Soledad, and </a:t>
            </a:r>
            <a:r>
              <a:rPr lang="en-US" b="1" dirty="0" err="1" smtClean="0"/>
              <a:t>offramp</a:t>
            </a:r>
            <a:r>
              <a:rPr lang="en-US" b="1" dirty="0" smtClean="0"/>
              <a:t> “Arroyo </a:t>
            </a:r>
            <a:r>
              <a:rPr lang="en-US" b="1" dirty="0" err="1" smtClean="0"/>
              <a:t>Seco</a:t>
            </a:r>
            <a:r>
              <a:rPr lang="en-US" b="1" dirty="0" smtClean="0"/>
              <a:t> Rd”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1499"/>
            <a:ext cx="6019800" cy="5016501"/>
          </a:xfrm>
        </p:spPr>
      </p:pic>
    </p:spTree>
    <p:extLst>
      <p:ext uri="{BB962C8B-B14F-4D97-AF65-F5344CB8AC3E}">
        <p14:creationId xmlns:p14="http://schemas.microsoft.com/office/powerpoint/2010/main" val="26425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Stay on Arroyo </a:t>
            </a:r>
            <a:r>
              <a:rPr lang="en-US" b="1" dirty="0" err="1" smtClean="0"/>
              <a:t>Seco</a:t>
            </a:r>
            <a:r>
              <a:rPr lang="en-US" b="1" dirty="0" smtClean="0"/>
              <a:t> to the canyon and campgrounds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5689"/>
            <a:ext cx="6477000" cy="5152311"/>
          </a:xfrm>
        </p:spPr>
      </p:pic>
    </p:spTree>
    <p:extLst>
      <p:ext uri="{BB962C8B-B14F-4D97-AF65-F5344CB8AC3E}">
        <p14:creationId xmlns:p14="http://schemas.microsoft.com/office/powerpoint/2010/main" val="172560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last mile… We’re above Abbott Lake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6" y="1676400"/>
            <a:ext cx="8118294" cy="5181601"/>
          </a:xfrm>
        </p:spPr>
      </p:pic>
    </p:spTree>
    <p:extLst>
      <p:ext uri="{BB962C8B-B14F-4D97-AF65-F5344CB8AC3E}">
        <p14:creationId xmlns:p14="http://schemas.microsoft.com/office/powerpoint/2010/main" val="90066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763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Astro 25 “Field Astronomy in the California Mountains”   Fall 2019 – Sept 27-29 </vt:lpstr>
      <vt:lpstr>Pre-Trip Meeting Agenda</vt:lpstr>
      <vt:lpstr>To Bring… </vt:lpstr>
      <vt:lpstr>We Supply:</vt:lpstr>
      <vt:lpstr>And Dr. Rick: me!</vt:lpstr>
      <vt:lpstr>Directions to the Campground: 80 miles, about 90 minutes of drive time if traffic is decent</vt:lpstr>
      <vt:lpstr>Get on Hwy 101 at Prunedale and stay on till Soledad, and offramp “Arroyo Seco Rd”</vt:lpstr>
      <vt:lpstr>Stay on Arroyo Seco to the canyon and campgrounds</vt:lpstr>
      <vt:lpstr>The last mile… We’re above Abbott Lake</vt:lpstr>
      <vt:lpstr>One-way 1-lane camp road, so follow arrows. We’re at the “x” ‘s here</vt:lpstr>
      <vt:lpstr>We have sites 36, 37, and the double site #41, which should be able to handle all of us. We may have as many as 20 people</vt:lpstr>
      <vt:lpstr>Google Earth view</vt:lpstr>
      <vt:lpstr>Schedule</vt:lpstr>
      <vt:lpstr>Friday Dinner: Pasta and salad</vt:lpstr>
      <vt:lpstr>Sunset planets include Jupiter and Saturn</vt:lpstr>
      <vt:lpstr>If it’s cloudy, we’ll have a campfire lecture on stars and planet formation</vt:lpstr>
      <vt:lpstr>Saturday morning 8:30am: Crepes Breakfast prep and dining / cleanup</vt:lpstr>
      <vt:lpstr>My  famous Saturday morning French Crepes !</vt:lpstr>
      <vt:lpstr>~2 crepes per capita, at least</vt:lpstr>
      <vt:lpstr>You’ll be getting it from “both barrels”!</vt:lpstr>
      <vt:lpstr>Saturday Day: hike up the canyon to the swimming holes, with frequent stops at shady spots for micro-lectures on stars and planets along the way</vt:lpstr>
      <vt:lpstr>Might be hot, but the water’s cool</vt:lpstr>
      <vt:lpstr>Saturday 6pm: Dinner Prep – Asian Rice a’la Nolthenius</vt:lpstr>
      <vt:lpstr>After Dinner Cleanup: More Telescope Viewing and Micro-Lectures. Tonight, on galaxies, quasars, cosmology, the origin of the Universe</vt:lpstr>
      <vt:lpstr>Long time Astro clubber Karl will bring along his humongo binoculars for views of the Summer Milky Way star forming regions</vt:lpstr>
      <vt:lpstr>The summer Milky Way aims us towards the Center of our Galaxy</vt:lpstr>
      <vt:lpstr>If it’s cloudy, we’ll again be around a campfire for lectures on the Big Questions: Where did we come from? Why? Is there ET out there?</vt:lpstr>
      <vt:lpstr>Sunday morning 8:30am: Breakfast of home-made nutty gourmet granola and Rice Dream, with bananas and fruit</vt:lpstr>
      <vt:lpstr>Sunday morning after breakfast: Solar lecture and viewing, and info on upcoming Mercury Transit across the Sun!</vt:lpstr>
      <vt:lpstr>Then: Pack up camp and head to the creek for a final micro-lecture, short swim, and pass out final exams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 25 “Field Astronomy in the California Mountains”   Fall 2019 – Sept 27-29</dc:title>
  <dc:creator>Observatory</dc:creator>
  <cp:lastModifiedBy>Observatory</cp:lastModifiedBy>
  <cp:revision>10</cp:revision>
  <dcterms:created xsi:type="dcterms:W3CDTF">2019-09-19T23:18:13Z</dcterms:created>
  <dcterms:modified xsi:type="dcterms:W3CDTF">2019-09-20T00:55:50Z</dcterms:modified>
</cp:coreProperties>
</file>