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34"/>
  </p:notesMasterIdLst>
  <p:sldIdLst>
    <p:sldId id="431" r:id="rId5"/>
    <p:sldId id="434" r:id="rId6"/>
    <p:sldId id="435" r:id="rId7"/>
    <p:sldId id="261" r:id="rId8"/>
    <p:sldId id="347" r:id="rId9"/>
    <p:sldId id="348" r:id="rId10"/>
    <p:sldId id="279" r:id="rId11"/>
    <p:sldId id="285" r:id="rId12"/>
    <p:sldId id="266" r:id="rId13"/>
    <p:sldId id="265" r:id="rId14"/>
    <p:sldId id="287" r:id="rId15"/>
    <p:sldId id="284" r:id="rId16"/>
    <p:sldId id="286" r:id="rId17"/>
    <p:sldId id="349" r:id="rId18"/>
    <p:sldId id="298" r:id="rId19"/>
    <p:sldId id="311" r:id="rId20"/>
    <p:sldId id="329" r:id="rId21"/>
    <p:sldId id="330" r:id="rId22"/>
    <p:sldId id="260" r:id="rId23"/>
    <p:sldId id="289" r:id="rId24"/>
    <p:sldId id="299" r:id="rId25"/>
    <p:sldId id="290" r:id="rId26"/>
    <p:sldId id="343" r:id="rId27"/>
    <p:sldId id="300" r:id="rId28"/>
    <p:sldId id="262" r:id="rId29"/>
    <p:sldId id="332" r:id="rId30"/>
    <p:sldId id="310" r:id="rId31"/>
    <p:sldId id="334" r:id="rId32"/>
    <p:sldId id="275" r:id="rId33"/>
    <p:sldId id="276" r:id="rId34"/>
    <p:sldId id="277" r:id="rId35"/>
    <p:sldId id="281" r:id="rId36"/>
    <p:sldId id="273" r:id="rId37"/>
    <p:sldId id="282" r:id="rId38"/>
    <p:sldId id="338" r:id="rId39"/>
    <p:sldId id="341" r:id="rId40"/>
    <p:sldId id="342" r:id="rId41"/>
    <p:sldId id="308" r:id="rId42"/>
    <p:sldId id="295" r:id="rId43"/>
    <p:sldId id="307" r:id="rId44"/>
    <p:sldId id="335" r:id="rId45"/>
    <p:sldId id="336" r:id="rId46"/>
    <p:sldId id="309" r:id="rId47"/>
    <p:sldId id="323" r:id="rId48"/>
    <p:sldId id="337" r:id="rId49"/>
    <p:sldId id="302" r:id="rId50"/>
    <p:sldId id="315" r:id="rId51"/>
    <p:sldId id="314" r:id="rId52"/>
    <p:sldId id="316" r:id="rId53"/>
    <p:sldId id="317" r:id="rId54"/>
    <p:sldId id="312" r:id="rId55"/>
    <p:sldId id="318" r:id="rId56"/>
    <p:sldId id="319" r:id="rId57"/>
    <p:sldId id="320" r:id="rId58"/>
    <p:sldId id="321" r:id="rId59"/>
    <p:sldId id="322" r:id="rId60"/>
    <p:sldId id="301" r:id="rId61"/>
    <p:sldId id="350" r:id="rId62"/>
    <p:sldId id="352" r:id="rId63"/>
    <p:sldId id="355" r:id="rId64"/>
    <p:sldId id="356" r:id="rId65"/>
    <p:sldId id="357" r:id="rId66"/>
    <p:sldId id="358" r:id="rId67"/>
    <p:sldId id="359"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372" r:id="rId81"/>
    <p:sldId id="373" r:id="rId82"/>
    <p:sldId id="374" r:id="rId83"/>
    <p:sldId id="375" r:id="rId84"/>
    <p:sldId id="376" r:id="rId85"/>
    <p:sldId id="377" r:id="rId86"/>
    <p:sldId id="378" r:id="rId87"/>
    <p:sldId id="379" r:id="rId88"/>
    <p:sldId id="380" r:id="rId89"/>
    <p:sldId id="381" r:id="rId90"/>
    <p:sldId id="382" r:id="rId91"/>
    <p:sldId id="383" r:id="rId92"/>
    <p:sldId id="384" r:id="rId93"/>
    <p:sldId id="385" r:id="rId94"/>
    <p:sldId id="386" r:id="rId95"/>
    <p:sldId id="387" r:id="rId96"/>
    <p:sldId id="388" r:id="rId97"/>
    <p:sldId id="389" r:id="rId98"/>
    <p:sldId id="390" r:id="rId99"/>
    <p:sldId id="391" r:id="rId100"/>
    <p:sldId id="392" r:id="rId101"/>
    <p:sldId id="393" r:id="rId102"/>
    <p:sldId id="394" r:id="rId103"/>
    <p:sldId id="395" r:id="rId104"/>
    <p:sldId id="396" r:id="rId105"/>
    <p:sldId id="397" r:id="rId106"/>
    <p:sldId id="398" r:id="rId107"/>
    <p:sldId id="400" r:id="rId108"/>
    <p:sldId id="401" r:id="rId109"/>
    <p:sldId id="402" r:id="rId110"/>
    <p:sldId id="403" r:id="rId111"/>
    <p:sldId id="409" r:id="rId112"/>
    <p:sldId id="410" r:id="rId113"/>
    <p:sldId id="411" r:id="rId114"/>
    <p:sldId id="412" r:id="rId115"/>
    <p:sldId id="413" r:id="rId116"/>
    <p:sldId id="414" r:id="rId117"/>
    <p:sldId id="415" r:id="rId118"/>
    <p:sldId id="416" r:id="rId119"/>
    <p:sldId id="417" r:id="rId120"/>
    <p:sldId id="418" r:id="rId121"/>
    <p:sldId id="419" r:id="rId122"/>
    <p:sldId id="420" r:id="rId123"/>
    <p:sldId id="421" r:id="rId124"/>
    <p:sldId id="422" r:id="rId125"/>
    <p:sldId id="423" r:id="rId126"/>
    <p:sldId id="424" r:id="rId127"/>
    <p:sldId id="425" r:id="rId128"/>
    <p:sldId id="426" r:id="rId129"/>
    <p:sldId id="427" r:id="rId130"/>
    <p:sldId id="428" r:id="rId131"/>
    <p:sldId id="430" r:id="rId132"/>
    <p:sldId id="429" r:id="rId133"/>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CC"/>
    <a:srgbClr val="FFFF00"/>
    <a:srgbClr val="FF33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787"/>
    <p:restoredTop sz="90929"/>
  </p:normalViewPr>
  <p:slideViewPr>
    <p:cSldViewPr>
      <p:cViewPr>
        <p:scale>
          <a:sx n="91" d="100"/>
          <a:sy n="91" d="100"/>
        </p:scale>
        <p:origin x="-1218"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13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560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560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27081ED-6AB2-4277-971D-22E0E07EEA77}" type="slidenum">
              <a:rPr lang="en-US" altLang="en-US"/>
              <a:pPr/>
              <a:t>‹#›</a:t>
            </a:fld>
            <a:endParaRPr lang="en-US" altLang="en-US"/>
          </a:p>
        </p:txBody>
      </p:sp>
    </p:spTree>
    <p:extLst>
      <p:ext uri="{BB962C8B-B14F-4D97-AF65-F5344CB8AC3E}">
        <p14:creationId xmlns:p14="http://schemas.microsoft.com/office/powerpoint/2010/main" val="24973657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4A1ADC-5319-4A9D-9AB5-8C62064C759A}" type="slidenum">
              <a:rPr lang="en-US" altLang="en-US"/>
              <a:pPr/>
              <a:t>4</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391819-2AEE-4829-ACBF-95CEFDAAA9DF}" type="slidenum">
              <a:rPr lang="en-US" altLang="en-US"/>
              <a:pPr/>
              <a:t>19</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ltLang="en-US"/>
              <a:t>SSbirth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560192-1D4E-4ACC-B460-051D1FA62931}" type="slidenum">
              <a:rPr lang="en-US" altLang="en-US"/>
              <a:pPr/>
              <a:t>20</a:t>
            </a:fld>
            <a:endParaRPr lang="en-US" alt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EA7ED-2E43-42C4-AA02-3F954DAC9F11}" type="slidenum">
              <a:rPr lang="en-US" altLang="en-US"/>
              <a:pPr/>
              <a:t>21</a:t>
            </a:fld>
            <a:endParaRPr lang="en-US" alt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82EC-957B-49E0-AFA9-50CCC513B200}" type="slidenum">
              <a:rPr lang="en-US" altLang="en-US"/>
              <a:pPr/>
              <a:t>22</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3EA99-C0AA-46E2-A872-6D786C4DDDBF}" type="slidenum">
              <a:rPr lang="en-US" altLang="en-US"/>
              <a:pPr/>
              <a:t>24</a:t>
            </a:fld>
            <a:endParaRPr lang="en-US" alt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AC71D-B5CE-4C87-8D75-9A383491FEC0}" type="slidenum">
              <a:rPr lang="en-US" altLang="en-US"/>
              <a:pPr/>
              <a:t>25</a:t>
            </a:fld>
            <a:endParaRPr lang="en-US" alt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ltLang="en-US"/>
              <a:t>SSbirth2 -fast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14047-AF2C-45B6-A1FB-DA6F4F716402}" type="slidenum">
              <a:rPr lang="en-US" altLang="en-US"/>
              <a:pPr/>
              <a:t>29</a:t>
            </a:fld>
            <a:endParaRPr lang="en-US"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3A8F64-32CC-41DE-B2BE-8E2DF85BD249}" type="slidenum">
              <a:rPr lang="en-US" altLang="en-US"/>
              <a:pPr/>
              <a:t>30</a:t>
            </a:fld>
            <a:endParaRPr lang="en-US" alt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496139-EFC2-4889-9C96-95350D6346E5}" type="slidenum">
              <a:rPr lang="en-US" altLang="en-US"/>
              <a:pPr/>
              <a:t>31</a:t>
            </a:fld>
            <a:endParaRPr lang="en-US" alt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CCFA1-CC8A-4EFF-880E-0FEBD56CDFD7}" type="slidenum">
              <a:rPr lang="en-US" altLang="en-US"/>
              <a:pPr/>
              <a:t>32</a:t>
            </a:fld>
            <a:endParaRPr lang="en-US" alt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FC60B-E682-4EE4-86EC-A6CB2EF2EED2}" type="slidenum">
              <a:rPr lang="en-US" altLang="en-US"/>
              <a:pPr/>
              <a:t>7</a:t>
            </a:fld>
            <a:endParaRPr lang="en-US" alt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37B2B-74C8-43C3-BA69-BAEDD36D49C6}" type="slidenum">
              <a:rPr lang="en-US" altLang="en-US"/>
              <a:pPr/>
              <a:t>33</a:t>
            </a:fld>
            <a:endParaRPr lang="en-US" alt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2D0EF-19DB-4682-9E1C-11E6608B5B70}" type="slidenum">
              <a:rPr lang="en-US" altLang="en-US"/>
              <a:pPr/>
              <a:t>34</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E8D55-3A09-4438-8E35-94929D4F3490}" type="slidenum">
              <a:rPr lang="en-US" altLang="en-US"/>
              <a:pPr/>
              <a:t>39</a:t>
            </a:fld>
            <a:endParaRPr lang="en-US" alt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0159E6-1562-47A5-9FB6-5DFA543D1ED2}" type="slidenum">
              <a:rPr lang="en-US" altLang="en-US"/>
              <a:pPr/>
              <a:t>46</a:t>
            </a:fld>
            <a:endParaRPr lang="en-US" alt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49B9B-1F44-48A8-9B3E-193498234BC9}" type="slidenum">
              <a:rPr lang="en-US" altLang="en-US"/>
              <a:pPr/>
              <a:t>51</a:t>
            </a:fld>
            <a:endParaRPr lang="en-US" alt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xfrm>
            <a:off x="685800" y="4343400"/>
            <a:ext cx="5486400" cy="4114800"/>
          </a:xfrm>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A664B-C35A-47F8-9C5E-91CA454C3633}" type="slidenum">
              <a:rPr lang="en-US" altLang="en-US"/>
              <a:pPr/>
              <a:t>57</a:t>
            </a:fld>
            <a:endParaRPr lang="en-US" alt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831D8-390A-4EBE-9408-315EC4BFFC4C}" type="slidenum">
              <a:rPr lang="en-US" altLang="en-US"/>
              <a:pPr/>
              <a:t>58</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B057C6-AFDE-4E31-8108-3CCE4311B7AA}" type="slidenum">
              <a:rPr lang="en-US" altLang="en-US"/>
              <a:pPr/>
              <a:t>59</a:t>
            </a:fld>
            <a:endParaRPr lang="en-US"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FFE9C7-9666-4805-A5B5-7BE25F6801F7}" type="slidenum">
              <a:rPr lang="en-US" altLang="en-US"/>
              <a:pPr/>
              <a:t>60</a:t>
            </a:fld>
            <a:endParaRPr lang="en-US" alt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01605-1F9C-46AA-93B7-4C734A67F6E4}" type="slidenum">
              <a:rPr lang="en-US" altLang="en-US"/>
              <a:pPr/>
              <a:t>61</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DA7712-81A5-4E09-930F-37380A476858}" type="slidenum">
              <a:rPr lang="en-US" altLang="en-US"/>
              <a:pPr/>
              <a:t>8</a:t>
            </a:fld>
            <a:endParaRPr lang="en-US" alt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C95AAB-C0A0-4FF7-AB2F-58F2889A7C81}" type="slidenum">
              <a:rPr lang="en-US" altLang="en-US"/>
              <a:pPr/>
              <a:t>64</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214C2-0B1B-444D-9735-79C29EC7C57A}" type="slidenum">
              <a:rPr lang="en-US" altLang="en-US"/>
              <a:pPr/>
              <a:t>65</a:t>
            </a:fld>
            <a:endParaRPr lang="en-US" alt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0850EE-01AF-4464-A1B1-A91617C4E1DC}" type="slidenum">
              <a:rPr lang="en-US" altLang="en-US"/>
              <a:pPr/>
              <a:t>67</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EEAE5-3425-45C0-9F2E-5B10ACA95AC7}" type="slidenum">
              <a:rPr lang="en-US" altLang="en-US"/>
              <a:pPr/>
              <a:t>68</a:t>
            </a:fld>
            <a:endParaRPr lang="en-US" alt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3A018B-6D8A-430C-B39B-3784BCCF1426}" type="slidenum">
              <a:rPr lang="en-US" altLang="en-US"/>
              <a:pPr/>
              <a:t>70</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B5EB4-8E17-4C43-8BCB-7029101FEB17}" type="slidenum">
              <a:rPr lang="en-US" altLang="en-US"/>
              <a:pPr/>
              <a:t>71</a:t>
            </a:fld>
            <a:endParaRPr lang="en-US" alt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68CB3-B3A9-4DB2-B4B0-39FAB6DD231B}" type="slidenum">
              <a:rPr lang="en-US" altLang="en-US"/>
              <a:pPr/>
              <a:t>72</a:t>
            </a:fld>
            <a:endParaRPr lang="en-US"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562A4-7CD0-466C-9927-92B6CD2CD4FF}" type="slidenum">
              <a:rPr lang="en-US" altLang="en-US"/>
              <a:pPr/>
              <a:t>75</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E235CF-972C-401C-B95D-EA01A32DE753}" type="slidenum">
              <a:rPr lang="en-US" altLang="en-US"/>
              <a:pPr/>
              <a:t>77</a:t>
            </a:fld>
            <a:endParaRPr lang="en-US" alt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0DC4B5-F056-433D-BF09-FF4FAFD75A36}" type="slidenum">
              <a:rPr lang="en-US" altLang="en-US"/>
              <a:pPr/>
              <a:t>78</a:t>
            </a:fld>
            <a:endParaRPr lang="en-US" alt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3E901D-58AB-47D7-B2ED-1A01AD826C10}" type="slidenum">
              <a:rPr lang="en-US" altLang="en-US"/>
              <a:pPr/>
              <a:t>9</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ltLang="en-US"/>
              <a:t>LMCsfr – Bok globules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798B2C-8806-445F-BB26-3F40BE42000D}" type="slidenum">
              <a:rPr lang="en-US" altLang="en-US"/>
              <a:pPr/>
              <a:t>79</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8A4897-D2BE-4E3E-B73F-5E5A938F231F}" type="slidenum">
              <a:rPr lang="en-US" altLang="en-US"/>
              <a:pPr/>
              <a:t>80</a:t>
            </a:fld>
            <a:endParaRPr lang="en-US" alt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AA8D2F-47D9-4752-9427-BC332DD6D5EB}" type="slidenum">
              <a:rPr lang="en-US" altLang="en-US"/>
              <a:pPr/>
              <a:t>81</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E62E8-3A71-4371-A8A1-BE9B1778A3AB}" type="slidenum">
              <a:rPr lang="en-US" altLang="en-US"/>
              <a:pPr/>
              <a:t>82</a:t>
            </a:fld>
            <a:endParaRPr lang="en-US" alt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5149B3-0BAB-4AF9-B9FB-D861E63CBB15}" type="slidenum">
              <a:rPr lang="en-US" altLang="en-US"/>
              <a:pPr/>
              <a:t>86</a:t>
            </a:fld>
            <a:endParaRPr lang="en-US" alt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8E51C8-C26B-4B8F-9850-DBCE3678C06F}" type="slidenum">
              <a:rPr lang="en-US" altLang="en-US"/>
              <a:pPr/>
              <a:t>10</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ltLang="en-US"/>
              <a:t>HSTsfrLMC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28104C-40E5-4140-A5AA-41445CA77265}" type="slidenum">
              <a:rPr lang="en-US" altLang="en-US"/>
              <a:pPr/>
              <a:t>11</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8DED16-D1A5-4C6F-88E9-16F24A7A0F62}" type="slidenum">
              <a:rPr lang="en-US" altLang="en-US"/>
              <a:pPr/>
              <a:t>12</a:t>
            </a:fld>
            <a:endParaRPr lang="en-US" alt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A351E7-0BD0-498F-B72B-390A6881A594}" type="slidenum">
              <a:rPr lang="en-US" altLang="en-US"/>
              <a:pPr/>
              <a:t>13</a:t>
            </a:fld>
            <a:endParaRPr lang="en-US" alt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9FF3B1-BE68-4267-ACCA-85A129466DFE}" type="slidenum">
              <a:rPr lang="en-US" altLang="en-US"/>
              <a:pPr/>
              <a:t>15</a:t>
            </a:fld>
            <a:endParaRPr lang="en-US" alt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E8C52E0-1F9F-4F1E-BE04-84AEF16E6014}" type="slidenum">
              <a:rPr lang="en-US" altLang="en-US"/>
              <a:pPr/>
              <a:t>‹#›</a:t>
            </a:fld>
            <a:endParaRPr lang="en-US" altLang="en-US"/>
          </a:p>
        </p:txBody>
      </p:sp>
    </p:spTree>
    <p:extLst>
      <p:ext uri="{BB962C8B-B14F-4D97-AF65-F5344CB8AC3E}">
        <p14:creationId xmlns:p14="http://schemas.microsoft.com/office/powerpoint/2010/main" val="131686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4B5D4EC-FB73-4EE5-ACB6-8939A6CE7FBA}" type="slidenum">
              <a:rPr lang="en-US" altLang="en-US"/>
              <a:pPr/>
              <a:t>‹#›</a:t>
            </a:fld>
            <a:endParaRPr lang="en-US" altLang="en-US"/>
          </a:p>
        </p:txBody>
      </p:sp>
    </p:spTree>
    <p:extLst>
      <p:ext uri="{BB962C8B-B14F-4D97-AF65-F5344CB8AC3E}">
        <p14:creationId xmlns:p14="http://schemas.microsoft.com/office/powerpoint/2010/main" val="124712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A173679-902C-4CFA-9D83-C0512B3EBB64}" type="slidenum">
              <a:rPr lang="en-US" altLang="en-US"/>
              <a:pPr/>
              <a:t>‹#›</a:t>
            </a:fld>
            <a:endParaRPr lang="en-US" altLang="en-US"/>
          </a:p>
        </p:txBody>
      </p:sp>
    </p:spTree>
    <p:extLst>
      <p:ext uri="{BB962C8B-B14F-4D97-AF65-F5344CB8AC3E}">
        <p14:creationId xmlns:p14="http://schemas.microsoft.com/office/powerpoint/2010/main" val="99229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8C52E0-1F9F-4F1E-BE04-84AEF16E60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9455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2B64E8-574F-47DC-A112-023D127E91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161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4D6852-F45A-4420-9086-E5AA2A9E72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2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4F207BA-6B05-45B1-ADD9-570C1ED61A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0987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BC8718-CBFF-4767-8DDF-AB4886D67E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8928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6AF869C-99FD-4D4F-8376-4E70F136B6D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1848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9E4D6A5-47C8-40D5-ACE5-0081ED239A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9885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D262674-8653-46B8-BF18-06424301592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9799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12B64E8-574F-47DC-A112-023D127E917B}" type="slidenum">
              <a:rPr lang="en-US" altLang="en-US"/>
              <a:pPr/>
              <a:t>‹#›</a:t>
            </a:fld>
            <a:endParaRPr lang="en-US" altLang="en-US"/>
          </a:p>
        </p:txBody>
      </p:sp>
    </p:spTree>
    <p:extLst>
      <p:ext uri="{BB962C8B-B14F-4D97-AF65-F5344CB8AC3E}">
        <p14:creationId xmlns:p14="http://schemas.microsoft.com/office/powerpoint/2010/main" val="2717502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B382D22-1907-4CBF-B03E-A087F07A18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4528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B5D4EC-FB73-4EE5-ACB6-8939A6CE7F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7583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173679-902C-4CFA-9D83-C0512B3EBB6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7544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791E1E-B0EE-4E01-96F1-AE4B2949D828}" type="datetimeFigureOut">
              <a:rPr lang="en-US">
                <a:solidFill>
                  <a:prstClr val="black">
                    <a:tint val="75000"/>
                  </a:prstClr>
                </a:solidFill>
              </a:rPr>
              <a:pPr/>
              <a:t>7/25/2019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B0C609-3541-4E16-BF6C-AB386AF8599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480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91E1E-B0EE-4E01-96F1-AE4B2949D828}" type="datetimeFigureOut">
              <a:rPr lang="en-US">
                <a:solidFill>
                  <a:prstClr val="black">
                    <a:tint val="75000"/>
                  </a:prstClr>
                </a:solidFill>
              </a:rPr>
              <a:pPr/>
              <a:t>7/25/2019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B0C609-3541-4E16-BF6C-AB386AF8599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533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791E1E-B0EE-4E01-96F1-AE4B2949D828}" type="datetimeFigureOut">
              <a:rPr lang="en-US">
                <a:solidFill>
                  <a:prstClr val="black">
                    <a:tint val="75000"/>
                  </a:prstClr>
                </a:solidFill>
              </a:rPr>
              <a:pPr/>
              <a:t>7/25/2019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B0C609-3541-4E16-BF6C-AB386AF8599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809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791E1E-B0EE-4E01-96F1-AE4B2949D828}" type="datetimeFigureOut">
              <a:rPr lang="en-US">
                <a:solidFill>
                  <a:prstClr val="black">
                    <a:tint val="75000"/>
                  </a:prstClr>
                </a:solidFill>
              </a:rPr>
              <a:pPr/>
              <a:t>7/25/2019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B0C609-3541-4E16-BF6C-AB386AF8599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626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791E1E-B0EE-4E01-96F1-AE4B2949D828}" type="datetimeFigureOut">
              <a:rPr lang="en-US">
                <a:solidFill>
                  <a:prstClr val="black">
                    <a:tint val="75000"/>
                  </a:prstClr>
                </a:solidFill>
              </a:rPr>
              <a:pPr/>
              <a:t>7/25/2019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B0C609-3541-4E16-BF6C-AB386AF8599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42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791E1E-B0EE-4E01-96F1-AE4B2949D828}" type="datetimeFigureOut">
              <a:rPr lang="en-US">
                <a:solidFill>
                  <a:prstClr val="black">
                    <a:tint val="75000"/>
                  </a:prstClr>
                </a:solidFill>
              </a:rPr>
              <a:pPr/>
              <a:t>7/25/2019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B0C609-3541-4E16-BF6C-AB386AF8599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488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791E1E-B0EE-4E01-96F1-AE4B2949D828}" type="datetimeFigureOut">
              <a:rPr lang="en-US">
                <a:solidFill>
                  <a:prstClr val="black">
                    <a:tint val="75000"/>
                  </a:prstClr>
                </a:solidFill>
              </a:rPr>
              <a:pPr/>
              <a:t>7/25/2019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B0C609-3541-4E16-BF6C-AB386AF8599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464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F4D6852-F45A-4420-9086-E5AA2A9E7286}" type="slidenum">
              <a:rPr lang="en-US" altLang="en-US"/>
              <a:pPr/>
              <a:t>‹#›</a:t>
            </a:fld>
            <a:endParaRPr lang="en-US" altLang="en-US"/>
          </a:p>
        </p:txBody>
      </p:sp>
    </p:spTree>
    <p:extLst>
      <p:ext uri="{BB962C8B-B14F-4D97-AF65-F5344CB8AC3E}">
        <p14:creationId xmlns:p14="http://schemas.microsoft.com/office/powerpoint/2010/main" val="2333968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91E1E-B0EE-4E01-96F1-AE4B2949D828}" type="datetimeFigureOut">
              <a:rPr lang="en-US">
                <a:solidFill>
                  <a:prstClr val="black">
                    <a:tint val="75000"/>
                  </a:prstClr>
                </a:solidFill>
              </a:rPr>
              <a:pPr/>
              <a:t>7/25/2019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B0C609-3541-4E16-BF6C-AB386AF8599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153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91E1E-B0EE-4E01-96F1-AE4B2949D828}" type="datetimeFigureOut">
              <a:rPr lang="en-US">
                <a:solidFill>
                  <a:prstClr val="black">
                    <a:tint val="75000"/>
                  </a:prstClr>
                </a:solidFill>
              </a:rPr>
              <a:pPr/>
              <a:t>7/25/2019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B0C609-3541-4E16-BF6C-AB386AF8599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574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91E1E-B0EE-4E01-96F1-AE4B2949D828}" type="datetimeFigureOut">
              <a:rPr lang="en-US">
                <a:solidFill>
                  <a:prstClr val="black">
                    <a:tint val="75000"/>
                  </a:prstClr>
                </a:solidFill>
              </a:rPr>
              <a:pPr/>
              <a:t>7/25/2019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B0C609-3541-4E16-BF6C-AB386AF8599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348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91E1E-B0EE-4E01-96F1-AE4B2949D828}" type="datetimeFigureOut">
              <a:rPr lang="en-US">
                <a:solidFill>
                  <a:prstClr val="black">
                    <a:tint val="75000"/>
                  </a:prstClr>
                </a:solidFill>
              </a:rPr>
              <a:pPr/>
              <a:t>7/25/2019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B0C609-3541-4E16-BF6C-AB386AF8599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499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791E1E-B0EE-4E01-96F1-AE4B2949D828}" type="datetimeFigureOut">
              <a:rPr lang="en-US">
                <a:solidFill>
                  <a:prstClr val="black">
                    <a:tint val="75000"/>
                  </a:prstClr>
                </a:solidFill>
              </a:rPr>
              <a:pPr/>
              <a:t>7/25/2019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B0C609-3541-4E16-BF6C-AB386AF8599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722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91E1E-B0EE-4E01-96F1-AE4B2949D828}" type="datetimeFigureOut">
              <a:rPr lang="en-US">
                <a:solidFill>
                  <a:prstClr val="black">
                    <a:tint val="75000"/>
                  </a:prstClr>
                </a:solidFill>
              </a:rPr>
              <a:pPr/>
              <a:t>7/25/2019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B0C609-3541-4E16-BF6C-AB386AF8599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91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791E1E-B0EE-4E01-96F1-AE4B2949D828}" type="datetimeFigureOut">
              <a:rPr lang="en-US">
                <a:solidFill>
                  <a:prstClr val="black">
                    <a:tint val="75000"/>
                  </a:prstClr>
                </a:solidFill>
              </a:rPr>
              <a:pPr/>
              <a:t>7/25/2019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B0C609-3541-4E16-BF6C-AB386AF8599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207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791E1E-B0EE-4E01-96F1-AE4B2949D828}" type="datetimeFigureOut">
              <a:rPr lang="en-US">
                <a:solidFill>
                  <a:prstClr val="black">
                    <a:tint val="75000"/>
                  </a:prstClr>
                </a:solidFill>
              </a:rPr>
              <a:pPr/>
              <a:t>7/25/2019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B0C609-3541-4E16-BF6C-AB386AF8599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377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791E1E-B0EE-4E01-96F1-AE4B2949D828}" type="datetimeFigureOut">
              <a:rPr lang="en-US">
                <a:solidFill>
                  <a:prstClr val="black">
                    <a:tint val="75000"/>
                  </a:prstClr>
                </a:solidFill>
              </a:rPr>
              <a:pPr/>
              <a:t>7/25/2019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B0C609-3541-4E16-BF6C-AB386AF8599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346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791E1E-B0EE-4E01-96F1-AE4B2949D828}" type="datetimeFigureOut">
              <a:rPr lang="en-US">
                <a:solidFill>
                  <a:prstClr val="black">
                    <a:tint val="75000"/>
                  </a:prstClr>
                </a:solidFill>
              </a:rPr>
              <a:pPr/>
              <a:t>7/25/2019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B0C609-3541-4E16-BF6C-AB386AF8599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91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4F207BA-6B05-45B1-ADD9-570C1ED61A51}" type="slidenum">
              <a:rPr lang="en-US" altLang="en-US"/>
              <a:pPr/>
              <a:t>‹#›</a:t>
            </a:fld>
            <a:endParaRPr lang="en-US" altLang="en-US"/>
          </a:p>
        </p:txBody>
      </p:sp>
    </p:spTree>
    <p:extLst>
      <p:ext uri="{BB962C8B-B14F-4D97-AF65-F5344CB8AC3E}">
        <p14:creationId xmlns:p14="http://schemas.microsoft.com/office/powerpoint/2010/main" val="886128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791E1E-B0EE-4E01-96F1-AE4B2949D828}" type="datetimeFigureOut">
              <a:rPr lang="en-US">
                <a:solidFill>
                  <a:prstClr val="black">
                    <a:tint val="75000"/>
                  </a:prstClr>
                </a:solidFill>
              </a:rPr>
              <a:pPr/>
              <a:t>7/25/2019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B0C609-3541-4E16-BF6C-AB386AF8599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9698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91E1E-B0EE-4E01-96F1-AE4B2949D828}" type="datetimeFigureOut">
              <a:rPr lang="en-US">
                <a:solidFill>
                  <a:prstClr val="black">
                    <a:tint val="75000"/>
                  </a:prstClr>
                </a:solidFill>
              </a:rPr>
              <a:pPr/>
              <a:t>7/25/2019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B0C609-3541-4E16-BF6C-AB386AF8599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554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91E1E-B0EE-4E01-96F1-AE4B2949D828}" type="datetimeFigureOut">
              <a:rPr lang="en-US">
                <a:solidFill>
                  <a:prstClr val="black">
                    <a:tint val="75000"/>
                  </a:prstClr>
                </a:solidFill>
              </a:rPr>
              <a:pPr/>
              <a:t>7/25/2019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B0C609-3541-4E16-BF6C-AB386AF8599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736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91E1E-B0EE-4E01-96F1-AE4B2949D828}" type="datetimeFigureOut">
              <a:rPr lang="en-US">
                <a:solidFill>
                  <a:prstClr val="black">
                    <a:tint val="75000"/>
                  </a:prstClr>
                </a:solidFill>
              </a:rPr>
              <a:pPr/>
              <a:t>7/25/2019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B0C609-3541-4E16-BF6C-AB386AF8599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8719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91E1E-B0EE-4E01-96F1-AE4B2949D828}" type="datetimeFigureOut">
              <a:rPr lang="en-US">
                <a:solidFill>
                  <a:prstClr val="black">
                    <a:tint val="75000"/>
                  </a:prstClr>
                </a:solidFill>
              </a:rPr>
              <a:pPr/>
              <a:t>7/25/2019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B0C609-3541-4E16-BF6C-AB386AF8599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91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2BC8718-CBFF-4767-8DDF-AB4886D67E11}" type="slidenum">
              <a:rPr lang="en-US" altLang="en-US"/>
              <a:pPr/>
              <a:t>‹#›</a:t>
            </a:fld>
            <a:endParaRPr lang="en-US" altLang="en-US"/>
          </a:p>
        </p:txBody>
      </p:sp>
    </p:spTree>
    <p:extLst>
      <p:ext uri="{BB962C8B-B14F-4D97-AF65-F5344CB8AC3E}">
        <p14:creationId xmlns:p14="http://schemas.microsoft.com/office/powerpoint/2010/main" val="3131873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6AF869C-99FD-4D4F-8376-4E70F136B6DB}" type="slidenum">
              <a:rPr lang="en-US" altLang="en-US"/>
              <a:pPr/>
              <a:t>‹#›</a:t>
            </a:fld>
            <a:endParaRPr lang="en-US" altLang="en-US"/>
          </a:p>
        </p:txBody>
      </p:sp>
    </p:spTree>
    <p:extLst>
      <p:ext uri="{BB962C8B-B14F-4D97-AF65-F5344CB8AC3E}">
        <p14:creationId xmlns:p14="http://schemas.microsoft.com/office/powerpoint/2010/main" val="3245003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9E4D6A5-47C8-40D5-ACE5-0081ED239A94}" type="slidenum">
              <a:rPr lang="en-US" altLang="en-US"/>
              <a:pPr/>
              <a:t>‹#›</a:t>
            </a:fld>
            <a:endParaRPr lang="en-US" altLang="en-US"/>
          </a:p>
        </p:txBody>
      </p:sp>
    </p:spTree>
    <p:extLst>
      <p:ext uri="{BB962C8B-B14F-4D97-AF65-F5344CB8AC3E}">
        <p14:creationId xmlns:p14="http://schemas.microsoft.com/office/powerpoint/2010/main" val="308835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D262674-8653-46B8-BF18-064243015920}" type="slidenum">
              <a:rPr lang="en-US" altLang="en-US"/>
              <a:pPr/>
              <a:t>‹#›</a:t>
            </a:fld>
            <a:endParaRPr lang="en-US" altLang="en-US"/>
          </a:p>
        </p:txBody>
      </p:sp>
    </p:spTree>
    <p:extLst>
      <p:ext uri="{BB962C8B-B14F-4D97-AF65-F5344CB8AC3E}">
        <p14:creationId xmlns:p14="http://schemas.microsoft.com/office/powerpoint/2010/main" val="24993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B382D22-1907-4CBF-B03E-A087F07A1845}" type="slidenum">
              <a:rPr lang="en-US" altLang="en-US"/>
              <a:pPr/>
              <a:t>‹#›</a:t>
            </a:fld>
            <a:endParaRPr lang="en-US" altLang="en-US"/>
          </a:p>
        </p:txBody>
      </p:sp>
    </p:spTree>
    <p:extLst>
      <p:ext uri="{BB962C8B-B14F-4D97-AF65-F5344CB8AC3E}">
        <p14:creationId xmlns:p14="http://schemas.microsoft.com/office/powerpoint/2010/main" val="3597062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E75260A-E847-4C91-A747-5DBB1BC05FE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latin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latin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E75260A-E847-4C91-A747-5DBB1BC05FEB}" type="slidenum">
              <a:rPr lang="en-US" altLang="en-US">
                <a:solidFill>
                  <a:srgbClr val="000000"/>
                </a:solidFill>
                <a:latin typeface="Times New Roman"/>
              </a:rPr>
              <a:pPr/>
              <a:t>‹#›</a:t>
            </a:fld>
            <a:endParaRPr lang="en-US" altLang="en-US">
              <a:solidFill>
                <a:srgbClr val="000000"/>
              </a:solidFill>
              <a:latin typeface="Times New Roman"/>
            </a:endParaRPr>
          </a:p>
        </p:txBody>
      </p:sp>
    </p:spTree>
    <p:extLst>
      <p:ext uri="{BB962C8B-B14F-4D97-AF65-F5344CB8AC3E}">
        <p14:creationId xmlns:p14="http://schemas.microsoft.com/office/powerpoint/2010/main" val="2337294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7791E1E-B0EE-4E01-96F1-AE4B2949D828}" type="datetimeFigureOut">
              <a:rPr lang="en-US" smtClean="0">
                <a:solidFill>
                  <a:prstClr val="black">
                    <a:tint val="75000"/>
                  </a:prstClr>
                </a:solidFill>
                <a:latin typeface="Calibri"/>
              </a:rPr>
              <a:pPr fontAlgn="auto">
                <a:spcBef>
                  <a:spcPts val="0"/>
                </a:spcBef>
                <a:spcAft>
                  <a:spcPts val="0"/>
                </a:spcAft>
              </a:pPr>
              <a:t>7/25/2019</a:t>
            </a:fld>
            <a:endParaRPr lang="en-US"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BB0C609-3541-4E16-BF6C-AB386AF85994}" type="slidenum">
              <a:rPr lang="en-US" smtClean="0">
                <a:solidFill>
                  <a:prstClr val="black">
                    <a:tint val="75000"/>
                  </a:prstClr>
                </a:solidFill>
                <a:latin typeface="Calibri"/>
              </a:rPr>
              <a:pPr fontAlgn="auto">
                <a:spcBef>
                  <a:spcPts val="0"/>
                </a:spcBef>
                <a:spcAft>
                  <a:spcPts val="0"/>
                </a:spcAft>
              </a:pPr>
              <a:t>‹#›</a:t>
            </a:fld>
            <a:endParaRPr lang="en-US" smtClean="0">
              <a:solidFill>
                <a:prstClr val="black">
                  <a:tint val="75000"/>
                </a:prstClr>
              </a:solidFill>
              <a:latin typeface="Calibri"/>
            </a:endParaRPr>
          </a:p>
        </p:txBody>
      </p:sp>
    </p:spTree>
    <p:extLst>
      <p:ext uri="{BB962C8B-B14F-4D97-AF65-F5344CB8AC3E}">
        <p14:creationId xmlns:p14="http://schemas.microsoft.com/office/powerpoint/2010/main" val="3743821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7791E1E-B0EE-4E01-96F1-AE4B2949D828}" type="datetimeFigureOut">
              <a:rPr lang="en-US" smtClean="0">
                <a:solidFill>
                  <a:prstClr val="black">
                    <a:tint val="75000"/>
                  </a:prstClr>
                </a:solidFill>
                <a:latin typeface="Calibri"/>
              </a:rPr>
              <a:pPr fontAlgn="auto">
                <a:spcBef>
                  <a:spcPts val="0"/>
                </a:spcBef>
                <a:spcAft>
                  <a:spcPts val="0"/>
                </a:spcAft>
              </a:pPr>
              <a:t>7/25/2019</a:t>
            </a:fld>
            <a:endParaRPr lang="en-US"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BB0C609-3541-4E16-BF6C-AB386AF85994}" type="slidenum">
              <a:rPr lang="en-US" smtClean="0">
                <a:solidFill>
                  <a:prstClr val="black">
                    <a:tint val="75000"/>
                  </a:prstClr>
                </a:solidFill>
                <a:latin typeface="Calibri"/>
              </a:rPr>
              <a:pPr fontAlgn="auto">
                <a:spcBef>
                  <a:spcPts val="0"/>
                </a:spcBef>
                <a:spcAft>
                  <a:spcPts val="0"/>
                </a:spcAft>
              </a:pPr>
              <a:t>‹#›</a:t>
            </a:fld>
            <a:endParaRPr lang="en-US" smtClean="0">
              <a:solidFill>
                <a:prstClr val="black">
                  <a:tint val="75000"/>
                </a:prstClr>
              </a:solidFill>
              <a:latin typeface="Calibri"/>
            </a:endParaRPr>
          </a:p>
        </p:txBody>
      </p:sp>
    </p:spTree>
    <p:extLst>
      <p:ext uri="{BB962C8B-B14F-4D97-AF65-F5344CB8AC3E}">
        <p14:creationId xmlns:p14="http://schemas.microsoft.com/office/powerpoint/2010/main" val="31098152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arxiv.org/abs/1310.4796v1"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8" Type="http://schemas.openxmlformats.org/officeDocument/2006/relationships/hyperlink" Target="http://en.wikipedia.org/wiki/Methods_of_detecting_extrasolar_planets#Polarimetry" TargetMode="External"/><Relationship Id="rId3" Type="http://schemas.openxmlformats.org/officeDocument/2006/relationships/hyperlink" Target="http://en.wikipedia.org/wiki/Extrasolar_planet#cite_note-Nature-20120627-79" TargetMode="External"/><Relationship Id="rId7" Type="http://schemas.openxmlformats.org/officeDocument/2006/relationships/hyperlink" Target="http://en.wikipedia.org/wiki/Polarimeter" TargetMode="External"/><Relationship Id="rId2" Type="http://schemas.openxmlformats.org/officeDocument/2006/relationships/hyperlink" Target="http://en.wikipedia.org/wiki/Extrasolar_planet#cite_note-charbonneautransitreview-78" TargetMode="External"/><Relationship Id="rId1" Type="http://schemas.openxmlformats.org/officeDocument/2006/relationships/slideLayout" Target="../slideLayouts/slideLayout2.xml"/><Relationship Id="rId6" Type="http://schemas.openxmlformats.org/officeDocument/2006/relationships/hyperlink" Target="http://en.wikipedia.org/wiki/Planetary_phase" TargetMode="External"/><Relationship Id="rId5" Type="http://schemas.openxmlformats.org/officeDocument/2006/relationships/hyperlink" Target="http://en.wikipedia.org/wiki/Methods_of_detecting_extrasolar_planets#Orbital_phase_reflected_light_variations" TargetMode="External"/><Relationship Id="rId4" Type="http://schemas.openxmlformats.org/officeDocument/2006/relationships/hyperlink" Target="http://en.wikipedia.org/wiki/Extrasolar_planet#cite_note-Wired-20120627-80"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hyperlink" Target="http://arxiv.org/abs/0705.0993"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hyperlink" Target="http://arxiv.org/abs/1206.6109"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www.jpl.nasa.gov/news/news.php?release=2013-308&amp;utm_source=iContact&amp;utm_medium=email&amp;utm_campaign=NASAJPL&amp;utm_content=release+2013-308"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ns.umich.edu/new/releases/21145-how-planets-form-astronomers-weigh-a-protoplanetary-disk-with-unprecedented-accuracy"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astrobites.org/2011/11/07/triggering-the-formation-of-the-solar-system/" TargetMode="External"/><Relationship Id="rId2" Type="http://schemas.openxmlformats.org/officeDocument/2006/relationships/hyperlink" Target="http://arxiv.org/pdf/1111.0012v1.pdf" TargetMode="External"/><Relationship Id="rId1" Type="http://schemas.openxmlformats.org/officeDocument/2006/relationships/slideLayout" Target="../slideLayouts/slideLayout2.xml"/><Relationship Id="rId4" Type="http://schemas.openxmlformats.org/officeDocument/2006/relationships/hyperlink" Target="http://isima.ucsc.edu/2011/presentations/week1/Gritschneder.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arxiv.org/abs/1111.0012" TargetMode="External"/><Relationship Id="rId2" Type="http://schemas.openxmlformats.org/officeDocument/2006/relationships/hyperlink" Target="http://arxiv.org/pdf/1111.0012v1.pdf" TargetMode="External"/><Relationship Id="rId1" Type="http://schemas.openxmlformats.org/officeDocument/2006/relationships/slideLayout" Target="../slideLayouts/slideLayout2.xml"/><Relationship Id="rId4" Type="http://schemas.openxmlformats.org/officeDocument/2006/relationships/hyperlink" Target="http://www.onafarawayday.com/Radiogenic/Ch14/Ch14-6.htm"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news.nationalgeographic.com/news/2007/12/071219-planet-swap.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hyperlink" Target="http://en.wikipedia.org/wiki/Extrasolar_planet#cite_note-charbonneautransitreview-78"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hyperlink" Target="http://en.wikipedia.org/wiki/Kepler-186f"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www.youtube.com/watch?v=wYLwoPTIQx4" TargetMode="External"/><Relationship Id="rId2" Type="http://schemas.openxmlformats.org/officeDocument/2006/relationships/hyperlink" Target="https://www.youtube.com/watch?v=gnZVvYm6KKM" TargetMode="External"/><Relationship Id="rId1" Type="http://schemas.openxmlformats.org/officeDocument/2006/relationships/slideLayout" Target="../slideLayouts/slideLayout2.xml"/><Relationship Id="rId4" Type="http://schemas.openxmlformats.org/officeDocument/2006/relationships/hyperlink" Target="http://www.youtube.com/watch?v=ZbijeR_AAL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anose="020B0604020202020204" pitchFamily="34" charset="0"/>
                <a:cs typeface="Arial" panose="020B0604020202020204" pitchFamily="34" charset="0"/>
              </a:rPr>
              <a:t>Astro 25 – Field Astronomy in the California Mountains</a:t>
            </a:r>
            <a:endParaRPr lang="en-US" b="1" dirty="0">
              <a:solidFill>
                <a:srgbClr val="FFFF0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2025805"/>
            <a:ext cx="6400800" cy="4800600"/>
          </a:xfrm>
        </p:spPr>
      </p:pic>
    </p:spTree>
    <p:extLst>
      <p:ext uri="{BB962C8B-B14F-4D97-AF65-F5344CB8AC3E}">
        <p14:creationId xmlns:p14="http://schemas.microsoft.com/office/powerpoint/2010/main" val="642697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STsfrLM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79" name="Rectangle 3"/>
          <p:cNvSpPr>
            <a:spLocks noGrp="1" noChangeArrowheads="1"/>
          </p:cNvSpPr>
          <p:nvPr>
            <p:ph type="title" idx="4294967295"/>
          </p:nvPr>
        </p:nvSpPr>
        <p:spPr>
          <a:xfrm>
            <a:off x="685800" y="152400"/>
            <a:ext cx="7772400" cy="152400"/>
          </a:xfrm>
        </p:spPr>
        <p:txBody>
          <a:bodyPr/>
          <a:lstStyle/>
          <a:p>
            <a:r>
              <a:rPr lang="en-US" altLang="en-US"/>
              <a:t>SFR in LMC</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b="1" dirty="0">
                <a:latin typeface="Arial" panose="020B0604020202020204" pitchFamily="34" charset="0"/>
              </a:rPr>
              <a:t>Kepler Mission Discovered…</a:t>
            </a:r>
          </a:p>
        </p:txBody>
      </p:sp>
      <p:sp>
        <p:nvSpPr>
          <p:cNvPr id="78851" name="Rectangle 3"/>
          <p:cNvSpPr>
            <a:spLocks noGrp="1" noChangeArrowheads="1"/>
          </p:cNvSpPr>
          <p:nvPr>
            <p:ph type="body" idx="1"/>
          </p:nvPr>
        </p:nvSpPr>
        <p:spPr/>
        <p:txBody>
          <a:bodyPr/>
          <a:lstStyle/>
          <a:p>
            <a:pPr>
              <a:lnSpc>
                <a:spcPct val="90000"/>
              </a:lnSpc>
            </a:pPr>
            <a:r>
              <a:rPr lang="en-US" altLang="en-US" sz="2800" dirty="0"/>
              <a:t>Kepler, being in space, is capable of very precise photometry and so is sensitive to transits even of plants as small as the Earth</a:t>
            </a:r>
          </a:p>
          <a:p>
            <a:pPr>
              <a:lnSpc>
                <a:spcPct val="90000"/>
              </a:lnSpc>
            </a:pPr>
            <a:r>
              <a:rPr lang="en-US" altLang="en-US" sz="2800" dirty="0"/>
              <a:t>As expected, Kepler found that small planets are indeed common. More common than the surprising “Hot </a:t>
            </a:r>
            <a:r>
              <a:rPr lang="en-US" altLang="en-US" sz="2800" dirty="0" err="1"/>
              <a:t>Jupiters</a:t>
            </a:r>
            <a:r>
              <a:rPr lang="en-US" altLang="en-US" sz="2800" dirty="0"/>
              <a:t>” first discovered.</a:t>
            </a:r>
          </a:p>
          <a:p>
            <a:pPr>
              <a:lnSpc>
                <a:spcPct val="90000"/>
              </a:lnSpc>
            </a:pPr>
            <a:r>
              <a:rPr lang="en-US" altLang="en-US" sz="2800" b="1" dirty="0"/>
              <a:t>Most extra-solar planets are almost certainly roughly Earth-sized (plus or minus a factor of a few), </a:t>
            </a:r>
            <a:r>
              <a:rPr lang="en-US" altLang="en-US" sz="2800" b="1" i="1" dirty="0" smtClean="0"/>
              <a:t>vs.</a:t>
            </a:r>
            <a:r>
              <a:rPr lang="en-US" altLang="en-US" sz="2800" b="1" dirty="0" smtClean="0"/>
              <a:t> </a:t>
            </a:r>
            <a:r>
              <a:rPr lang="en-US" altLang="en-US" sz="2800" b="1" dirty="0"/>
              <a:t>the gas giants first discovered </a:t>
            </a:r>
            <a:r>
              <a:rPr lang="en-US" altLang="en-US" sz="2800" b="1" dirty="0" smtClean="0"/>
              <a:t>just because </a:t>
            </a:r>
            <a:r>
              <a:rPr lang="en-US" altLang="en-US" sz="2800" b="1" dirty="0"/>
              <a:t>they were so discoverable</a:t>
            </a:r>
            <a:r>
              <a:rPr lang="en-US" altLang="en-US" sz="2800" dirty="0"/>
              <a:t>.</a:t>
            </a:r>
          </a:p>
        </p:txBody>
      </p:sp>
    </p:spTree>
    <p:extLst>
      <p:ext uri="{BB962C8B-B14F-4D97-AF65-F5344CB8AC3E}">
        <p14:creationId xmlns:p14="http://schemas.microsoft.com/office/powerpoint/2010/main" val="1159354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74638"/>
            <a:ext cx="8458200" cy="1143000"/>
          </a:xfrm>
        </p:spPr>
        <p:txBody>
          <a:bodyPr/>
          <a:lstStyle/>
          <a:p>
            <a:r>
              <a:rPr lang="en-US" altLang="en-US" sz="4000" b="1" dirty="0">
                <a:latin typeface="Arial" panose="020B0604020202020204" pitchFamily="34" charset="0"/>
              </a:rPr>
              <a:t>Key Kepler Findings as of 2013</a:t>
            </a:r>
          </a:p>
        </p:txBody>
      </p:sp>
      <p:sp>
        <p:nvSpPr>
          <p:cNvPr id="100355" name="Rectangle 3"/>
          <p:cNvSpPr>
            <a:spLocks noGrp="1" noChangeArrowheads="1"/>
          </p:cNvSpPr>
          <p:nvPr>
            <p:ph type="body" idx="1"/>
          </p:nvPr>
        </p:nvSpPr>
        <p:spPr/>
        <p:txBody>
          <a:bodyPr/>
          <a:lstStyle/>
          <a:p>
            <a:r>
              <a:rPr lang="en-US" altLang="en-US" dirty="0"/>
              <a:t>~20% of all stars have Earth-sized planets</a:t>
            </a:r>
          </a:p>
          <a:p>
            <a:r>
              <a:rPr lang="en-US" altLang="en-US" dirty="0"/>
              <a:t>Small planets (rocky?) are equally common around both small dim and large luminous stars</a:t>
            </a:r>
          </a:p>
          <a:p>
            <a:r>
              <a:rPr lang="en-US" altLang="en-US" b="1" dirty="0"/>
              <a:t>Almost all stars </a:t>
            </a:r>
            <a:r>
              <a:rPr lang="en-US" altLang="en-US" b="1" dirty="0" smtClean="0"/>
              <a:t>(at least ~90</a:t>
            </a:r>
            <a:r>
              <a:rPr lang="en-US" altLang="en-US" b="1" dirty="0"/>
              <a:t>%) have planets!</a:t>
            </a:r>
          </a:p>
          <a:p>
            <a:r>
              <a:rPr lang="en-US" altLang="en-US" dirty="0"/>
              <a:t>43% of Kepler planets have other planet(s) in the same system </a:t>
            </a:r>
            <a:r>
              <a:rPr lang="en-US" altLang="en-US" dirty="0" smtClean="0"/>
              <a:t>(which is NOT saying </a:t>
            </a:r>
            <a:r>
              <a:rPr lang="en-US" altLang="en-US" dirty="0"/>
              <a:t>that 43% of all stars have multiple planets)</a:t>
            </a:r>
          </a:p>
        </p:txBody>
      </p:sp>
    </p:spTree>
    <p:extLst>
      <p:ext uri="{BB962C8B-B14F-4D97-AF65-F5344CB8AC3E}">
        <p14:creationId xmlns:p14="http://schemas.microsoft.com/office/powerpoint/2010/main" val="148150223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2400" y="0"/>
            <a:ext cx="8991600" cy="1143000"/>
          </a:xfrm>
        </p:spPr>
        <p:txBody>
          <a:bodyPr/>
          <a:lstStyle/>
          <a:p>
            <a:r>
              <a:rPr lang="en-US" altLang="en-US" sz="3200" b="1" dirty="0">
                <a:latin typeface="Arial" panose="020B0604020202020204" pitchFamily="34" charset="0"/>
              </a:rPr>
              <a:t>How to Discover and Characterize </a:t>
            </a:r>
            <a:r>
              <a:rPr lang="en-US" altLang="en-US" sz="3200" b="1" dirty="0" smtClean="0">
                <a:latin typeface="Arial" panose="020B0604020202020204" pitchFamily="34" charset="0"/>
              </a:rPr>
              <a:t>the Atmospheres, Climate </a:t>
            </a:r>
            <a:r>
              <a:rPr lang="en-US" altLang="en-US" sz="3200" b="1" dirty="0">
                <a:latin typeface="Arial" panose="020B0604020202020204" pitchFamily="34" charset="0"/>
              </a:rPr>
              <a:t>of Exoplanets?</a:t>
            </a:r>
          </a:p>
        </p:txBody>
      </p:sp>
      <p:sp>
        <p:nvSpPr>
          <p:cNvPr id="64515" name="Rectangle 3"/>
          <p:cNvSpPr>
            <a:spLocks noGrp="1" noChangeArrowheads="1"/>
          </p:cNvSpPr>
          <p:nvPr>
            <p:ph type="body" idx="1"/>
          </p:nvPr>
        </p:nvSpPr>
        <p:spPr>
          <a:xfrm>
            <a:off x="457200" y="1295400"/>
            <a:ext cx="8229600" cy="4830763"/>
          </a:xfrm>
        </p:spPr>
        <p:txBody>
          <a:bodyPr/>
          <a:lstStyle/>
          <a:p>
            <a:pPr>
              <a:lnSpc>
                <a:spcPct val="80000"/>
              </a:lnSpc>
            </a:pPr>
            <a:r>
              <a:rPr lang="en-US" altLang="en-US" sz="2400" dirty="0"/>
              <a:t>During a transit, some of the light of the parent star is filtering through the atmosphere of the planet </a:t>
            </a:r>
            <a:r>
              <a:rPr lang="en-US" altLang="en-US" sz="2400" dirty="0" smtClean="0"/>
              <a:t>before making </a:t>
            </a:r>
            <a:r>
              <a:rPr lang="en-US" altLang="en-US" sz="2400" dirty="0"/>
              <a:t>it into our telescopes.</a:t>
            </a:r>
          </a:p>
          <a:p>
            <a:pPr>
              <a:lnSpc>
                <a:spcPct val="80000"/>
              </a:lnSpc>
            </a:pPr>
            <a:r>
              <a:rPr lang="en-US" altLang="en-US" sz="2400" dirty="0"/>
              <a:t>Measuring the depth of the transit light loss in narrow wavelength bands results in a low-resolution spectrum of the outer atmosphere of the exoplanet…</a:t>
            </a:r>
          </a:p>
          <a:p>
            <a:pPr>
              <a:lnSpc>
                <a:spcPct val="80000"/>
              </a:lnSpc>
            </a:pPr>
            <a:r>
              <a:rPr lang="en-US" altLang="en-US" sz="2400" dirty="0"/>
              <a:t>…this is a “</a:t>
            </a:r>
            <a:r>
              <a:rPr lang="en-US" altLang="en-US" sz="2400" b="1" u="sng" dirty="0"/>
              <a:t>transmission spectrum</a:t>
            </a:r>
            <a:r>
              <a:rPr lang="en-US" altLang="en-US" sz="2400" dirty="0"/>
              <a:t>”</a:t>
            </a:r>
          </a:p>
          <a:p>
            <a:pPr>
              <a:lnSpc>
                <a:spcPct val="80000"/>
              </a:lnSpc>
            </a:pPr>
            <a:r>
              <a:rPr lang="en-US" altLang="en-US" sz="2400" dirty="0"/>
              <a:t>But this amount of filtered light is TINY!</a:t>
            </a:r>
          </a:p>
          <a:p>
            <a:pPr>
              <a:lnSpc>
                <a:spcPct val="80000"/>
              </a:lnSpc>
            </a:pPr>
            <a:r>
              <a:rPr lang="en-US" altLang="en-US" sz="2400" dirty="0"/>
              <a:t>We have a few detections now – like Carbon monoxide and water detected in HR 8799’s planet’s atmosphere</a:t>
            </a:r>
          </a:p>
          <a:p>
            <a:pPr>
              <a:lnSpc>
                <a:spcPct val="80000"/>
              </a:lnSpc>
            </a:pPr>
            <a:r>
              <a:rPr lang="en-US" altLang="en-US" sz="2400" dirty="0"/>
              <a:t>HAT-P-12b shows no water vapor absorption, which was surprising. Most likely explanation is the water vapor layer is beneath opaque high clouds which masked the </a:t>
            </a:r>
            <a:r>
              <a:rPr lang="en-US" altLang="en-US" sz="2400" dirty="0" smtClean="0"/>
              <a:t>signal</a:t>
            </a:r>
            <a:endParaRPr lang="en-US" altLang="en-US" sz="2400" dirty="0"/>
          </a:p>
        </p:txBody>
      </p:sp>
    </p:spTree>
    <p:extLst>
      <p:ext uri="{BB962C8B-B14F-4D97-AF65-F5344CB8AC3E}">
        <p14:creationId xmlns:p14="http://schemas.microsoft.com/office/powerpoint/2010/main" val="94665264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z="3600" dirty="0" smtClean="0">
                <a:solidFill>
                  <a:srgbClr val="FFFF00"/>
                </a:solidFill>
                <a:latin typeface="Arial" panose="020B0604020202020204" pitchFamily="34" charset="0"/>
              </a:rPr>
              <a:t>Transmission Spectra- Tough, But </a:t>
            </a:r>
            <a:r>
              <a:rPr lang="en-US" sz="3600" dirty="0" err="1" smtClean="0">
                <a:solidFill>
                  <a:srgbClr val="FFFF00"/>
                </a:solidFill>
                <a:latin typeface="Arial" panose="020B0604020202020204" pitchFamily="34" charset="0"/>
              </a:rPr>
              <a:t>CanTell</a:t>
            </a:r>
            <a:r>
              <a:rPr lang="en-US" sz="3600" dirty="0" smtClean="0">
                <a:solidFill>
                  <a:srgbClr val="FFFF00"/>
                </a:solidFill>
                <a:latin typeface="Arial" panose="020B0604020202020204" pitchFamily="34" charset="0"/>
              </a:rPr>
              <a:t> Us Atmospheric Composition</a:t>
            </a:r>
            <a:endParaRPr lang="en-US" sz="3600" dirty="0">
              <a:solidFill>
                <a:srgbClr val="FFFF00"/>
              </a:solidFill>
              <a:latin typeface="Arial" panose="020B0604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273629"/>
            <a:ext cx="7445828" cy="5584371"/>
          </a:xfrm>
        </p:spPr>
      </p:pic>
    </p:spTree>
    <p:extLst>
      <p:ext uri="{BB962C8B-B14F-4D97-AF65-F5344CB8AC3E}">
        <p14:creationId xmlns:p14="http://schemas.microsoft.com/office/powerpoint/2010/main" val="36999536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endParaRPr lang="en-US" altLang="en-US" dirty="0"/>
          </a:p>
        </p:txBody>
      </p:sp>
      <p:sp>
        <p:nvSpPr>
          <p:cNvPr id="83971" name="Rectangle 3"/>
          <p:cNvSpPr>
            <a:spLocks noGrp="1" noChangeArrowheads="1"/>
          </p:cNvSpPr>
          <p:nvPr>
            <p:ph type="body" idx="1"/>
          </p:nvPr>
        </p:nvSpPr>
        <p:spPr>
          <a:xfrm>
            <a:off x="4800600" y="304800"/>
            <a:ext cx="3886200" cy="6400800"/>
          </a:xfrm>
        </p:spPr>
        <p:txBody>
          <a:bodyPr/>
          <a:lstStyle/>
          <a:p>
            <a:r>
              <a:rPr lang="en-US" altLang="en-US" dirty="0" smtClean="0">
                <a:solidFill>
                  <a:srgbClr val="FFFF00"/>
                </a:solidFill>
              </a:rPr>
              <a:t>Different transit depth at different wavelengths (colors) tell us what the atmosphere opacity is and therefore what the atmosphere’s chemical composition is</a:t>
            </a:r>
            <a:r>
              <a:rPr lang="en-US" altLang="en-US" dirty="0" smtClean="0">
                <a:solidFill>
                  <a:schemeClr val="bg1"/>
                </a:solidFill>
              </a:rPr>
              <a:t>.</a:t>
            </a:r>
            <a:endParaRPr lang="en-US" altLang="en-US" dirty="0">
              <a:solidFill>
                <a:schemeClr val="bg1"/>
              </a:solidFill>
            </a:endParaRPr>
          </a:p>
        </p:txBody>
      </p:sp>
      <p:pic>
        <p:nvPicPr>
          <p:cNvPr id="83972" name="Picture 4" descr="HAT-P-12bTransSp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45402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61459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71" y="0"/>
            <a:ext cx="9122229" cy="1143000"/>
          </a:xfrm>
        </p:spPr>
        <p:txBody>
          <a:bodyPr/>
          <a:lstStyle/>
          <a:p>
            <a:r>
              <a:rPr lang="en-US" sz="2400" dirty="0" smtClean="0">
                <a:solidFill>
                  <a:srgbClr val="FFFF00"/>
                </a:solidFill>
                <a:latin typeface="Arial" panose="020B0604020202020204" pitchFamily="34" charset="0"/>
              </a:rPr>
              <a:t>By taking the known spectral signatures of common molecules, and fitting them to an observed spectrum, you can find roughly how much of each there is in the atmosphere</a:t>
            </a:r>
            <a:endParaRPr lang="en-US" sz="2400" dirty="0">
              <a:solidFill>
                <a:srgbClr val="FFFF00"/>
              </a:solidFill>
              <a:latin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511307"/>
            <a:ext cx="8748680" cy="5346694"/>
          </a:xfrm>
        </p:spPr>
      </p:pic>
    </p:spTree>
    <p:extLst>
      <p:ext uri="{BB962C8B-B14F-4D97-AF65-F5344CB8AC3E}">
        <p14:creationId xmlns:p14="http://schemas.microsoft.com/office/powerpoint/2010/main" val="214310348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solidFill>
                  <a:srgbClr val="FFFF00"/>
                </a:solidFill>
                <a:latin typeface="Arial" panose="020B0604020202020204" pitchFamily="34" charset="0"/>
              </a:rPr>
              <a:t>Water Discovered on Planet HAT-P-11b</a:t>
            </a:r>
            <a:endParaRPr lang="en-US" dirty="0">
              <a:solidFill>
                <a:srgbClr val="FFFF00"/>
              </a:solidFill>
              <a:latin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47801"/>
            <a:ext cx="9114218" cy="5410200"/>
          </a:xfrm>
        </p:spPr>
      </p:pic>
    </p:spTree>
    <p:extLst>
      <p:ext uri="{BB962C8B-B14F-4D97-AF65-F5344CB8AC3E}">
        <p14:creationId xmlns:p14="http://schemas.microsoft.com/office/powerpoint/2010/main" val="5712925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228600"/>
            <a:ext cx="7772400" cy="1143000"/>
          </a:xfrm>
        </p:spPr>
        <p:txBody>
          <a:bodyPr/>
          <a:lstStyle/>
          <a:p>
            <a:r>
              <a:rPr lang="en-US" altLang="en-US" sz="4000" b="1" dirty="0">
                <a:latin typeface="Arial" panose="020B0604020202020204" pitchFamily="34" charset="0"/>
              </a:rPr>
              <a:t>High Clouds are Apparently Common on Hot </a:t>
            </a:r>
            <a:r>
              <a:rPr lang="en-US" altLang="en-US" sz="4000" b="1" dirty="0" err="1">
                <a:latin typeface="Arial" panose="020B0604020202020204" pitchFamily="34" charset="0"/>
              </a:rPr>
              <a:t>Jupiters</a:t>
            </a:r>
            <a:r>
              <a:rPr lang="en-US" altLang="en-US" sz="4000" b="1" dirty="0">
                <a:latin typeface="Arial" panose="020B0604020202020204" pitchFamily="34" charset="0"/>
              </a:rPr>
              <a:t> </a:t>
            </a:r>
          </a:p>
        </p:txBody>
      </p:sp>
      <p:sp>
        <p:nvSpPr>
          <p:cNvPr id="81923" name="Rectangle 3"/>
          <p:cNvSpPr>
            <a:spLocks noGrp="1" noChangeArrowheads="1"/>
          </p:cNvSpPr>
          <p:nvPr>
            <p:ph type="body" idx="1"/>
          </p:nvPr>
        </p:nvSpPr>
        <p:spPr>
          <a:xfrm>
            <a:off x="457200" y="1600200"/>
            <a:ext cx="8229600" cy="5105400"/>
          </a:xfrm>
        </p:spPr>
        <p:txBody>
          <a:bodyPr/>
          <a:lstStyle/>
          <a:p>
            <a:pPr>
              <a:lnSpc>
                <a:spcPct val="80000"/>
              </a:lnSpc>
            </a:pPr>
            <a:r>
              <a:rPr lang="en-US" altLang="en-US" sz="2800"/>
              <a:t>A recent example – exoplanet HAT-P-12b has had a so-called </a:t>
            </a:r>
            <a:r>
              <a:rPr lang="en-US" altLang="en-US" sz="2800" b="1"/>
              <a:t>transmission spectrum</a:t>
            </a:r>
            <a:r>
              <a:rPr lang="en-US" altLang="en-US" sz="2800"/>
              <a:t> taken by the Hubble Space Telescope (</a:t>
            </a:r>
            <a:r>
              <a:rPr lang="en-US" altLang="en-US" sz="2800" b="1">
                <a:hlinkClick r:id="rId2"/>
              </a:rPr>
              <a:t>Line </a:t>
            </a:r>
            <a:r>
              <a:rPr lang="en-US" altLang="en-US" sz="2800" b="1" i="1">
                <a:hlinkClick r:id="rId2"/>
              </a:rPr>
              <a:t>et al.</a:t>
            </a:r>
            <a:r>
              <a:rPr lang="en-US" altLang="en-US" sz="2800" b="1">
                <a:hlinkClick r:id="rId2"/>
              </a:rPr>
              <a:t> 2013</a:t>
            </a:r>
            <a:r>
              <a:rPr lang="en-US" altLang="en-US" sz="2800"/>
              <a:t>)</a:t>
            </a:r>
          </a:p>
          <a:p>
            <a:pPr>
              <a:lnSpc>
                <a:spcPct val="80000"/>
              </a:lnSpc>
            </a:pPr>
            <a:r>
              <a:rPr lang="en-US" altLang="en-US" sz="2800"/>
              <a:t>Shows that this is planet does not have a hydrogen-dominated outer atmosphere, but instead likely dominated by high clouds.</a:t>
            </a:r>
          </a:p>
          <a:p>
            <a:pPr>
              <a:lnSpc>
                <a:spcPct val="80000"/>
              </a:lnSpc>
            </a:pPr>
            <a:r>
              <a:rPr lang="en-US" altLang="en-US" sz="2800"/>
              <a:t>This and other data suggest high clouds may be common in “hot Jupiters”.</a:t>
            </a:r>
          </a:p>
          <a:p>
            <a:pPr>
              <a:lnSpc>
                <a:spcPct val="80000"/>
              </a:lnSpc>
            </a:pPr>
            <a:r>
              <a:rPr lang="en-US" altLang="en-US" sz="2800"/>
              <a:t>On Earth, high clouds enhance the greenhouse effect. Is this true on exoplanets heated already by proximity to the sun? Not enough known about the clouds to say much as yet.</a:t>
            </a:r>
          </a:p>
        </p:txBody>
      </p:sp>
    </p:spTree>
    <p:extLst>
      <p:ext uri="{BB962C8B-B14F-4D97-AF65-F5344CB8AC3E}">
        <p14:creationId xmlns:p14="http://schemas.microsoft.com/office/powerpoint/2010/main" val="294387742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274638"/>
            <a:ext cx="9144000" cy="1143000"/>
          </a:xfrm>
        </p:spPr>
        <p:txBody>
          <a:bodyPr/>
          <a:lstStyle/>
          <a:p>
            <a:r>
              <a:rPr lang="en-US" altLang="en-US" sz="3600" b="1" dirty="0">
                <a:latin typeface="Arial" panose="020B0604020202020204" pitchFamily="34" charset="0"/>
              </a:rPr>
              <a:t>Exoplanet Atmospheres - Observations</a:t>
            </a:r>
            <a:r>
              <a:rPr lang="en-US" altLang="en-US" sz="3600" b="1" dirty="0"/>
              <a:t/>
            </a:r>
            <a:br>
              <a:rPr lang="en-US" altLang="en-US" sz="3600" b="1" dirty="0"/>
            </a:br>
            <a:endParaRPr lang="en-US" altLang="en-US" sz="3600" b="1" dirty="0"/>
          </a:p>
        </p:txBody>
      </p:sp>
      <p:sp>
        <p:nvSpPr>
          <p:cNvPr id="71683" name="Rectangle 3"/>
          <p:cNvSpPr>
            <a:spLocks noGrp="1" noChangeArrowheads="1"/>
          </p:cNvSpPr>
          <p:nvPr>
            <p:ph type="body" idx="1"/>
          </p:nvPr>
        </p:nvSpPr>
        <p:spPr>
          <a:xfrm>
            <a:off x="457200" y="838200"/>
            <a:ext cx="8229600" cy="6019800"/>
          </a:xfrm>
        </p:spPr>
        <p:txBody>
          <a:bodyPr/>
          <a:lstStyle/>
          <a:p>
            <a:pPr>
              <a:lnSpc>
                <a:spcPct val="80000"/>
              </a:lnSpc>
            </a:pPr>
            <a:r>
              <a:rPr lang="en-US" altLang="en-US" sz="2400"/>
              <a:t>Spectroscopic measurements can be used to study a transiting planet's atmospheric composition.</a:t>
            </a:r>
            <a:r>
              <a:rPr lang="en-US" altLang="en-US" sz="2400">
                <a:hlinkClick r:id="rId2"/>
              </a:rPr>
              <a:t>[79]</a:t>
            </a:r>
            <a:r>
              <a:rPr lang="en-US" altLang="en-US" sz="2400"/>
              <a:t> Water vapor, sodium vapor, methane, and carbon dioxide have been detected in the atmospheres of various exoplanets in this way.</a:t>
            </a:r>
            <a:r>
              <a:rPr lang="en-US" altLang="en-US" sz="2400">
                <a:hlinkClick r:id="rId3"/>
              </a:rPr>
              <a:t>[80]</a:t>
            </a:r>
            <a:r>
              <a:rPr lang="en-US" altLang="en-US" sz="2400">
                <a:hlinkClick r:id="rId4"/>
              </a:rPr>
              <a:t>[81]</a:t>
            </a:r>
            <a:r>
              <a:rPr lang="en-US" altLang="en-US" sz="2400"/>
              <a:t> The technique might conceivably discover atmospheric characteristics that suggest the presence of life on an exoplanet, but no such discovery has yet been made.</a:t>
            </a:r>
          </a:p>
          <a:p>
            <a:pPr>
              <a:lnSpc>
                <a:spcPct val="80000"/>
              </a:lnSpc>
            </a:pPr>
            <a:r>
              <a:rPr lang="en-US" altLang="en-US" sz="2400"/>
              <a:t>Another line of information about exoplanetary atmospheres comes from observations of </a:t>
            </a:r>
            <a:r>
              <a:rPr lang="en-US" altLang="en-US" sz="2400">
                <a:hlinkClick r:id="rId5" tooltip="Methods of detecting extrasolar planets"/>
              </a:rPr>
              <a:t>orbital phase functions</a:t>
            </a:r>
            <a:r>
              <a:rPr lang="en-US" altLang="en-US" sz="2400"/>
              <a:t>. Extrasolar planets have </a:t>
            </a:r>
            <a:r>
              <a:rPr lang="en-US" altLang="en-US" sz="2400">
                <a:hlinkClick r:id="rId6" tooltip="Planetary phase"/>
              </a:rPr>
              <a:t>phases</a:t>
            </a:r>
            <a:r>
              <a:rPr lang="en-US" altLang="en-US" sz="2400"/>
              <a:t> similar to the phases of the Moon. By observing the exact variation of brightness with phase, astronomers can calculate particle sizes in the atmospheres of planets.</a:t>
            </a:r>
          </a:p>
          <a:p>
            <a:pPr>
              <a:lnSpc>
                <a:spcPct val="80000"/>
              </a:lnSpc>
            </a:pPr>
            <a:r>
              <a:rPr lang="en-US" altLang="en-US" sz="2400"/>
              <a:t>Stellar light is polarized by atmospheric molecules; this could be detected with a </a:t>
            </a:r>
            <a:r>
              <a:rPr lang="en-US" altLang="en-US" sz="2400">
                <a:hlinkClick r:id="rId7" tooltip="Polarimeter"/>
              </a:rPr>
              <a:t>polarimeter</a:t>
            </a:r>
            <a:r>
              <a:rPr lang="en-US" altLang="en-US" sz="2400"/>
              <a:t>. So far, one planet has been studied by </a:t>
            </a:r>
            <a:r>
              <a:rPr lang="en-US" altLang="en-US" sz="2400">
                <a:hlinkClick r:id="rId8" tooltip="Methods of detecting extrasolar planets"/>
              </a:rPr>
              <a:t>polarimetry</a:t>
            </a:r>
            <a:r>
              <a:rPr lang="en-US" altLang="en-US" sz="2400"/>
              <a:t>.</a:t>
            </a:r>
          </a:p>
          <a:p>
            <a:pPr>
              <a:lnSpc>
                <a:spcPct val="80000"/>
              </a:lnSpc>
            </a:pPr>
            <a:r>
              <a:rPr lang="en-US" altLang="en-US" sz="2400"/>
              <a:t>This research is very much in its infancy! We’ve barely begun. But here’s a couple of papers….</a:t>
            </a:r>
          </a:p>
        </p:txBody>
      </p:sp>
    </p:spTree>
    <p:extLst>
      <p:ext uri="{BB962C8B-B14F-4D97-AF65-F5344CB8AC3E}">
        <p14:creationId xmlns:p14="http://schemas.microsoft.com/office/powerpoint/2010/main" val="96837108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457200"/>
            <a:ext cx="8229600" cy="1143000"/>
          </a:xfrm>
        </p:spPr>
        <p:txBody>
          <a:bodyPr/>
          <a:lstStyle/>
          <a:p>
            <a:r>
              <a:rPr lang="en-US" altLang="en-US" sz="3200" b="1" dirty="0">
                <a:latin typeface="Arial" panose="020B0604020202020204" pitchFamily="34" charset="0"/>
              </a:rPr>
              <a:t>Unlike the Doppler or Direct Imaging Methods, Amateur Astronomers Can Contribute to the Discovery and Study of Transits</a:t>
            </a:r>
          </a:p>
        </p:txBody>
      </p:sp>
      <p:sp>
        <p:nvSpPr>
          <p:cNvPr id="99331" name="Rectangle 3"/>
          <p:cNvSpPr>
            <a:spLocks noGrp="1" noChangeArrowheads="1"/>
          </p:cNvSpPr>
          <p:nvPr>
            <p:ph type="body" idx="1"/>
          </p:nvPr>
        </p:nvSpPr>
        <p:spPr>
          <a:xfrm>
            <a:off x="457200" y="2332038"/>
            <a:ext cx="8229600" cy="4525962"/>
          </a:xfrm>
        </p:spPr>
        <p:txBody>
          <a:bodyPr/>
          <a:lstStyle/>
          <a:p>
            <a:pPr>
              <a:lnSpc>
                <a:spcPct val="90000"/>
              </a:lnSpc>
            </a:pPr>
            <a:r>
              <a:rPr lang="en-US" altLang="en-US" sz="2800" dirty="0"/>
              <a:t>Doppler requires very high resolution very expensive spectrographs</a:t>
            </a:r>
          </a:p>
          <a:p>
            <a:pPr>
              <a:lnSpc>
                <a:spcPct val="90000"/>
              </a:lnSpc>
            </a:pPr>
            <a:r>
              <a:rPr lang="en-US" altLang="en-US" sz="2800" dirty="0"/>
              <a:t>Direct imaging requires coronagraphs, state-of-the-art active optics (see later in this </a:t>
            </a:r>
            <a:r>
              <a:rPr lang="en-US" altLang="en-US" sz="2800" dirty="0" err="1"/>
              <a:t>PowerPt</a:t>
            </a:r>
            <a:r>
              <a:rPr lang="en-US" altLang="en-US" sz="2800" dirty="0"/>
              <a:t>)</a:t>
            </a:r>
          </a:p>
          <a:p>
            <a:pPr>
              <a:lnSpc>
                <a:spcPct val="90000"/>
              </a:lnSpc>
            </a:pPr>
            <a:r>
              <a:rPr lang="en-US" altLang="en-US" sz="2800" dirty="0"/>
              <a:t>But transits only require accurate photometry, which technology is possible for thousands, not millions of dollars.</a:t>
            </a:r>
          </a:p>
          <a:p>
            <a:pPr>
              <a:lnSpc>
                <a:spcPct val="90000"/>
              </a:lnSpc>
            </a:pPr>
            <a:r>
              <a:rPr lang="en-US" altLang="en-US" sz="2800" dirty="0"/>
              <a:t>Amateur astronomers have confirmed and refined the parameters of </a:t>
            </a:r>
            <a:r>
              <a:rPr lang="en-US" altLang="en-US" sz="2800" dirty="0" smtClean="0"/>
              <a:t>several </a:t>
            </a:r>
            <a:r>
              <a:rPr lang="en-US" altLang="en-US" sz="2800" dirty="0"/>
              <a:t>transiting exoplanets</a:t>
            </a:r>
          </a:p>
        </p:txBody>
      </p:sp>
    </p:spTree>
    <p:extLst>
      <p:ext uri="{BB962C8B-B14F-4D97-AF65-F5344CB8AC3E}">
        <p14:creationId xmlns:p14="http://schemas.microsoft.com/office/powerpoint/2010/main" val="4116747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Orion sfr</a:t>
            </a:r>
          </a:p>
        </p:txBody>
      </p:sp>
      <p:pic>
        <p:nvPicPr>
          <p:cNvPr id="58371" name="Picture 3" descr="OrionSF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96200" cy="815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sz="3200" b="1" dirty="0">
                <a:latin typeface="Arial" panose="020B0604020202020204" pitchFamily="34" charset="0"/>
              </a:rPr>
              <a:t>Infrared Light from Hot </a:t>
            </a:r>
            <a:r>
              <a:rPr lang="en-US" altLang="en-US" sz="3200" b="1" dirty="0" err="1">
                <a:latin typeface="Arial" panose="020B0604020202020204" pitchFamily="34" charset="0"/>
              </a:rPr>
              <a:t>Jupiters</a:t>
            </a:r>
            <a:r>
              <a:rPr lang="en-US" altLang="en-US" sz="3200" b="1" dirty="0">
                <a:latin typeface="Arial" panose="020B0604020202020204" pitchFamily="34" charset="0"/>
              </a:rPr>
              <a:t> Directly Detected in Favorable Cases</a:t>
            </a:r>
          </a:p>
        </p:txBody>
      </p:sp>
      <p:sp>
        <p:nvSpPr>
          <p:cNvPr id="72707" name="Rectangle 3"/>
          <p:cNvSpPr>
            <a:spLocks noGrp="1" noChangeArrowheads="1"/>
          </p:cNvSpPr>
          <p:nvPr>
            <p:ph type="body" idx="1"/>
          </p:nvPr>
        </p:nvSpPr>
        <p:spPr/>
        <p:txBody>
          <a:bodyPr/>
          <a:lstStyle/>
          <a:p>
            <a:r>
              <a:rPr lang="en-US" altLang="en-US"/>
              <a:t>This allows a crude estimate of how the day / night temperature differs on such a planet, as “Hot Jupiters” are expected by elementary physics to be tidally locked with their parent star</a:t>
            </a:r>
          </a:p>
          <a:p>
            <a:r>
              <a:rPr lang="en-US" altLang="en-US">
                <a:hlinkClick r:id="rId2"/>
              </a:rPr>
              <a:t>http://arxiv.org/abs/0705.0993</a:t>
            </a:r>
            <a:endParaRPr lang="en-US" altLang="en-US"/>
          </a:p>
        </p:txBody>
      </p:sp>
    </p:spTree>
    <p:extLst>
      <p:ext uri="{BB962C8B-B14F-4D97-AF65-F5344CB8AC3E}">
        <p14:creationId xmlns:p14="http://schemas.microsoft.com/office/powerpoint/2010/main" val="418357767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sz="4000" b="1" dirty="0">
                <a:latin typeface="Arial" panose="020B0604020202020204" pitchFamily="34" charset="0"/>
              </a:rPr>
              <a:t>Carbon Monoxide Discovered in Tau </a:t>
            </a:r>
            <a:r>
              <a:rPr lang="en-US" altLang="en-US" sz="4000" b="1" dirty="0" err="1">
                <a:latin typeface="Arial" panose="020B0604020202020204" pitchFamily="34" charset="0"/>
              </a:rPr>
              <a:t>Bootis</a:t>
            </a:r>
            <a:r>
              <a:rPr lang="en-US" altLang="en-US" sz="4000" b="1" dirty="0">
                <a:latin typeface="Arial" panose="020B0604020202020204" pitchFamily="34" charset="0"/>
              </a:rPr>
              <a:t> b</a:t>
            </a:r>
          </a:p>
        </p:txBody>
      </p:sp>
      <p:sp>
        <p:nvSpPr>
          <p:cNvPr id="73731" name="Rectangle 3"/>
          <p:cNvSpPr>
            <a:spLocks noGrp="1" noChangeArrowheads="1"/>
          </p:cNvSpPr>
          <p:nvPr>
            <p:ph type="body" idx="1"/>
          </p:nvPr>
        </p:nvSpPr>
        <p:spPr/>
        <p:txBody>
          <a:bodyPr/>
          <a:lstStyle/>
          <a:p>
            <a:r>
              <a:rPr lang="en-US" altLang="en-US"/>
              <a:t>High resolution spectroscopy of the planet orbiting the bright star Tau Bootis has detected CO. </a:t>
            </a:r>
          </a:p>
          <a:p>
            <a:r>
              <a:rPr lang="en-US" altLang="en-US"/>
              <a:t>Carbon Monoxide happens to have a very easily measured spectral signature, among molecules.</a:t>
            </a:r>
          </a:p>
          <a:p>
            <a:r>
              <a:rPr lang="en-US" altLang="en-US">
                <a:hlinkClick r:id="rId2"/>
              </a:rPr>
              <a:t>http://arxiv.org/abs/1206.6109</a:t>
            </a:r>
            <a:endParaRPr lang="en-US" altLang="en-US"/>
          </a:p>
        </p:txBody>
      </p:sp>
    </p:spTree>
    <p:extLst>
      <p:ext uri="{BB962C8B-B14F-4D97-AF65-F5344CB8AC3E}">
        <p14:creationId xmlns:p14="http://schemas.microsoft.com/office/powerpoint/2010/main" val="203453413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228600"/>
            <a:ext cx="7772400" cy="1143000"/>
          </a:xfrm>
        </p:spPr>
        <p:txBody>
          <a:bodyPr/>
          <a:lstStyle/>
          <a:p>
            <a:r>
              <a:rPr lang="en-US" altLang="en-US" sz="3200" b="1" dirty="0">
                <a:solidFill>
                  <a:srgbClr val="FFFF00"/>
                </a:solidFill>
                <a:latin typeface="Arial" panose="020B0604020202020204" pitchFamily="34" charset="0"/>
              </a:rPr>
              <a:t>Solar Systems Rich in Carbon – Don’t have Oceans, Says </a:t>
            </a:r>
            <a:r>
              <a:rPr lang="en-US" altLang="en-US" sz="3200" b="1" dirty="0">
                <a:solidFill>
                  <a:srgbClr val="FFFF00"/>
                </a:solidFill>
                <a:latin typeface="Arial" panose="020B0604020202020204" pitchFamily="34" charset="0"/>
                <a:hlinkClick r:id="rId2"/>
              </a:rPr>
              <a:t>New Study in ‘13</a:t>
            </a:r>
            <a:endParaRPr lang="en-US" altLang="en-US" sz="3200" b="1" dirty="0">
              <a:solidFill>
                <a:srgbClr val="FFFF00"/>
              </a:solidFill>
              <a:latin typeface="Arial" panose="020B0604020202020204" pitchFamily="34" charset="0"/>
            </a:endParaRPr>
          </a:p>
        </p:txBody>
      </p:sp>
      <p:sp>
        <p:nvSpPr>
          <p:cNvPr id="94211" name="Rectangle 3"/>
          <p:cNvSpPr>
            <a:spLocks noGrp="1" noChangeArrowheads="1"/>
          </p:cNvSpPr>
          <p:nvPr>
            <p:ph type="body" idx="1"/>
          </p:nvPr>
        </p:nvSpPr>
        <p:spPr/>
        <p:txBody>
          <a:bodyPr/>
          <a:lstStyle/>
          <a:p>
            <a:endParaRPr lang="en-US" altLang="en-US"/>
          </a:p>
        </p:txBody>
      </p:sp>
      <p:pic>
        <p:nvPicPr>
          <p:cNvPr id="94212" name="Picture 4" descr="carbonPlan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62125"/>
            <a:ext cx="914400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21268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0"/>
            <a:ext cx="8229600" cy="1143000"/>
          </a:xfrm>
        </p:spPr>
        <p:txBody>
          <a:bodyPr/>
          <a:lstStyle/>
          <a:p>
            <a:r>
              <a:rPr lang="en-US" altLang="en-US" b="1" dirty="0">
                <a:latin typeface="Arial" panose="020B0604020202020204" pitchFamily="34" charset="0"/>
              </a:rPr>
              <a:t>We were Lucky!</a:t>
            </a:r>
          </a:p>
        </p:txBody>
      </p:sp>
      <p:sp>
        <p:nvSpPr>
          <p:cNvPr id="95235" name="Rectangle 3"/>
          <p:cNvSpPr>
            <a:spLocks noGrp="1" noChangeArrowheads="1"/>
          </p:cNvSpPr>
          <p:nvPr>
            <p:ph type="body" idx="1"/>
          </p:nvPr>
        </p:nvSpPr>
        <p:spPr>
          <a:xfrm>
            <a:off x="457200" y="1219200"/>
            <a:ext cx="8229600" cy="5105400"/>
          </a:xfrm>
        </p:spPr>
        <p:txBody>
          <a:bodyPr/>
          <a:lstStyle/>
          <a:p>
            <a:pPr>
              <a:lnSpc>
                <a:spcPct val="90000"/>
              </a:lnSpc>
            </a:pPr>
            <a:r>
              <a:rPr lang="en-US" altLang="en-US" sz="2400" dirty="0"/>
              <a:t>Excess carbon will grab the oxygen and lock it into CO and CO2, or in crystalline form as </a:t>
            </a:r>
            <a:r>
              <a:rPr lang="en-US" altLang="en-US" sz="2400" dirty="0" smtClean="0"/>
              <a:t>diamond, </a:t>
            </a:r>
            <a:r>
              <a:rPr lang="en-US" altLang="en-US" sz="2400" dirty="0"/>
              <a:t>if mass </a:t>
            </a:r>
            <a:r>
              <a:rPr lang="en-US" altLang="en-US" sz="2400" dirty="0" smtClean="0"/>
              <a:t>and pressure is </a:t>
            </a:r>
            <a:r>
              <a:rPr lang="en-US" altLang="en-US" sz="2400" dirty="0"/>
              <a:t>high enough</a:t>
            </a:r>
          </a:p>
          <a:p>
            <a:pPr>
              <a:lnSpc>
                <a:spcPct val="90000"/>
              </a:lnSpc>
            </a:pPr>
            <a:r>
              <a:rPr lang="en-US" altLang="en-US" sz="2400" dirty="0"/>
              <a:t>That leaves </a:t>
            </a:r>
            <a:r>
              <a:rPr lang="en-US" altLang="en-US" sz="2400" dirty="0" smtClean="0"/>
              <a:t>no oxygen </a:t>
            </a:r>
            <a:r>
              <a:rPr lang="en-US" altLang="en-US" sz="2400" dirty="0"/>
              <a:t>left to bind with hydrogen and make water</a:t>
            </a:r>
          </a:p>
          <a:p>
            <a:pPr>
              <a:lnSpc>
                <a:spcPct val="90000"/>
              </a:lnSpc>
            </a:pPr>
            <a:r>
              <a:rPr lang="en-US" altLang="en-US" sz="2400" dirty="0"/>
              <a:t>Bummer. But, our own solar nebula happened to be low in carbon, hence we have an </a:t>
            </a:r>
            <a:r>
              <a:rPr lang="en-US" altLang="en-US" sz="2400" dirty="0" smtClean="0"/>
              <a:t>oxygen left to bind with hydrogen and make an ocean-dominated </a:t>
            </a:r>
            <a:r>
              <a:rPr lang="en-US" altLang="en-US" sz="2400" dirty="0"/>
              <a:t>planet and life. We were lucky! </a:t>
            </a:r>
          </a:p>
          <a:p>
            <a:pPr>
              <a:lnSpc>
                <a:spcPct val="90000"/>
              </a:lnSpc>
            </a:pPr>
            <a:r>
              <a:rPr lang="en-US" altLang="en-US" sz="2400" dirty="0"/>
              <a:t>You want carbon for life, but just some, not a lot, or you get no water or </a:t>
            </a:r>
            <a:r>
              <a:rPr lang="en-US" altLang="en-US" sz="2400" dirty="0" smtClean="0"/>
              <a:t>oceans, which are also required for life.</a:t>
            </a:r>
            <a:endParaRPr lang="en-US" altLang="en-US" sz="2400" dirty="0"/>
          </a:p>
          <a:p>
            <a:pPr>
              <a:lnSpc>
                <a:spcPct val="90000"/>
              </a:lnSpc>
            </a:pPr>
            <a:r>
              <a:rPr lang="en-US" altLang="en-US" sz="2400" dirty="0"/>
              <a:t>This is yet another argument that planets which are  favorable for 4 billion years of life </a:t>
            </a:r>
            <a:r>
              <a:rPr lang="en-US" altLang="en-US" sz="2400" dirty="0" smtClean="0"/>
              <a:t>are </a:t>
            </a:r>
            <a:r>
              <a:rPr lang="en-US" altLang="en-US" sz="2400" dirty="0"/>
              <a:t>rare – you need just the right amount of carbon: too little, or too much, and you cannot have a living planet</a:t>
            </a:r>
          </a:p>
        </p:txBody>
      </p:sp>
    </p:spTree>
    <p:extLst>
      <p:ext uri="{BB962C8B-B14F-4D97-AF65-F5344CB8AC3E}">
        <p14:creationId xmlns:p14="http://schemas.microsoft.com/office/powerpoint/2010/main" val="324539125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latin typeface="Showcard Gothic" pitchFamily="82" charset="0"/>
              </a:rPr>
              <a:t>And in the year – 2008…</a:t>
            </a:r>
          </a:p>
        </p:txBody>
      </p:sp>
      <p:sp>
        <p:nvSpPr>
          <p:cNvPr id="55299" name="Rectangle 3"/>
          <p:cNvSpPr>
            <a:spLocks noGrp="1" noChangeArrowheads="1"/>
          </p:cNvSpPr>
          <p:nvPr>
            <p:ph type="body" idx="1"/>
          </p:nvPr>
        </p:nvSpPr>
        <p:spPr>
          <a:xfrm>
            <a:off x="457200" y="1676400"/>
            <a:ext cx="8229600" cy="5181600"/>
          </a:xfrm>
        </p:spPr>
        <p:txBody>
          <a:bodyPr/>
          <a:lstStyle/>
          <a:p>
            <a:r>
              <a:rPr lang="en-US" altLang="en-US" sz="3600" b="1" i="1" u="sng">
                <a:latin typeface="Century Schoolbook" pitchFamily="18" charset="0"/>
              </a:rPr>
              <a:t>The first image of planets around another star…. !</a:t>
            </a:r>
          </a:p>
          <a:p>
            <a:endParaRPr lang="en-US" altLang="en-US" sz="3600" b="1" i="1" u="sng">
              <a:latin typeface="Century Schoolbook" pitchFamily="18" charset="0"/>
            </a:endParaRPr>
          </a:p>
          <a:p>
            <a:r>
              <a:rPr lang="en-US" altLang="en-US" b="1" i="1">
                <a:latin typeface="Century Schoolbook" pitchFamily="18" charset="0"/>
              </a:rPr>
              <a:t>But this is by far the least likely way to find planets. </a:t>
            </a:r>
          </a:p>
          <a:p>
            <a:r>
              <a:rPr lang="en-US" altLang="en-US" b="1" i="1">
                <a:latin typeface="Century Schoolbook" pitchFamily="18" charset="0"/>
              </a:rPr>
              <a:t>Stars are BRIGHT and planets are DIM and too CLOSE, for the most part</a:t>
            </a:r>
          </a:p>
        </p:txBody>
      </p:sp>
    </p:spTree>
    <p:extLst>
      <p:ext uri="{BB962C8B-B14F-4D97-AF65-F5344CB8AC3E}">
        <p14:creationId xmlns:p14="http://schemas.microsoft.com/office/powerpoint/2010/main" val="225289587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sz="3200" b="1" dirty="0">
                <a:solidFill>
                  <a:srgbClr val="FFFF00"/>
                </a:solidFill>
                <a:latin typeface="Arial" panose="020B0604020202020204" pitchFamily="34" charset="0"/>
              </a:rPr>
              <a:t>Much Easier to See Planets (but still very tough) in the Infrared, Where Planet Puts Out ~All of it’s Light</a:t>
            </a:r>
          </a:p>
        </p:txBody>
      </p:sp>
      <p:sp>
        <p:nvSpPr>
          <p:cNvPr id="84995" name="Rectangle 3"/>
          <p:cNvSpPr>
            <a:spLocks noGrp="1" noChangeArrowheads="1"/>
          </p:cNvSpPr>
          <p:nvPr>
            <p:ph type="body" idx="1"/>
          </p:nvPr>
        </p:nvSpPr>
        <p:spPr/>
        <p:txBody>
          <a:bodyPr/>
          <a:lstStyle/>
          <a:p>
            <a:endParaRPr lang="en-US" altLang="en-US"/>
          </a:p>
        </p:txBody>
      </p:sp>
      <p:pic>
        <p:nvPicPr>
          <p:cNvPr id="84996" name="Picture 4" descr="other-planets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362200"/>
            <a:ext cx="65913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32032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altLang="en-US"/>
          </a:p>
        </p:txBody>
      </p:sp>
      <p:sp>
        <p:nvSpPr>
          <p:cNvPr id="58371" name="Rectangle 3"/>
          <p:cNvSpPr>
            <a:spLocks noGrp="1" noChangeArrowheads="1"/>
          </p:cNvSpPr>
          <p:nvPr>
            <p:ph type="body" idx="1"/>
          </p:nvPr>
        </p:nvSpPr>
        <p:spPr>
          <a:xfrm>
            <a:off x="5943600" y="1295400"/>
            <a:ext cx="3200400" cy="5334000"/>
          </a:xfrm>
        </p:spPr>
        <p:txBody>
          <a:bodyPr/>
          <a:lstStyle/>
          <a:p>
            <a:pPr marL="0" indent="0" algn="ctr">
              <a:buNone/>
            </a:pPr>
            <a:r>
              <a:rPr lang="en-US" altLang="en-US" dirty="0" smtClean="0">
                <a:solidFill>
                  <a:srgbClr val="FFFF00"/>
                </a:solidFill>
                <a:latin typeface="Arial" panose="020B0604020202020204" pitchFamily="34" charset="0"/>
                <a:cs typeface="Arial" panose="020B0604020202020204" pitchFamily="34" charset="0"/>
              </a:rPr>
              <a:t>This particular speck was NOT digital noise; it followed the laws of gravity, and must be a planet!</a:t>
            </a:r>
            <a:endParaRPr lang="en-US" altLang="en-US" dirty="0">
              <a:solidFill>
                <a:srgbClr val="FFFF00"/>
              </a:solidFill>
              <a:latin typeface="Arial" panose="020B0604020202020204" pitchFamily="34" charset="0"/>
              <a:cs typeface="Arial" panose="020B0604020202020204" pitchFamily="34" charset="0"/>
            </a:endParaRPr>
          </a:p>
        </p:txBody>
      </p:sp>
      <p:pic>
        <p:nvPicPr>
          <p:cNvPr id="58372" name="Picture 4" descr="fomalha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42901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152400"/>
            <a:ext cx="8229600" cy="563563"/>
          </a:xfrm>
        </p:spPr>
        <p:txBody>
          <a:bodyPr/>
          <a:lstStyle/>
          <a:p>
            <a:r>
              <a:rPr lang="en-US" altLang="en-US" sz="2400" b="1" dirty="0">
                <a:solidFill>
                  <a:srgbClr val="FFFF00"/>
                </a:solidFill>
                <a:latin typeface="Arial" panose="020B0604020202020204" pitchFamily="34" charset="0"/>
              </a:rPr>
              <a:t>Young </a:t>
            </a:r>
            <a:r>
              <a:rPr lang="en-US" altLang="en-US" sz="2400" b="1" dirty="0" err="1">
                <a:solidFill>
                  <a:srgbClr val="FFFF00"/>
                </a:solidFill>
                <a:latin typeface="Arial" panose="020B0604020202020204" pitchFamily="34" charset="0"/>
              </a:rPr>
              <a:t>CalTech</a:t>
            </a:r>
            <a:r>
              <a:rPr lang="en-US" altLang="en-US" sz="2400" b="1" dirty="0">
                <a:solidFill>
                  <a:srgbClr val="FFFF00"/>
                </a:solidFill>
                <a:latin typeface="Arial" panose="020B0604020202020204" pitchFamily="34" charset="0"/>
              </a:rPr>
              <a:t> Astronomer and spectrograph equipment (Caltech Exoplanet Group)</a:t>
            </a:r>
          </a:p>
        </p:txBody>
      </p:sp>
      <p:sp>
        <p:nvSpPr>
          <p:cNvPr id="91139" name="Rectangle 3"/>
          <p:cNvSpPr>
            <a:spLocks noGrp="1" noChangeArrowheads="1"/>
          </p:cNvSpPr>
          <p:nvPr>
            <p:ph type="body" idx="1"/>
          </p:nvPr>
        </p:nvSpPr>
        <p:spPr/>
        <p:txBody>
          <a:bodyPr/>
          <a:lstStyle/>
          <a:p>
            <a:endParaRPr lang="en-US" altLang="en-US"/>
          </a:p>
        </p:txBody>
      </p:sp>
      <p:pic>
        <p:nvPicPr>
          <p:cNvPr id="91141" name="Picture 5" descr="wiktorowiczCalT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3588"/>
            <a:ext cx="8610600" cy="609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41365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21771"/>
            <a:ext cx="8915400" cy="1143000"/>
          </a:xfrm>
        </p:spPr>
        <p:txBody>
          <a:bodyPr/>
          <a:lstStyle/>
          <a:p>
            <a:r>
              <a:rPr lang="en-US" altLang="en-US" sz="3200" b="1" dirty="0">
                <a:solidFill>
                  <a:srgbClr val="FFFF00"/>
                </a:solidFill>
                <a:latin typeface="Arial" panose="020B0604020202020204" pitchFamily="34" charset="0"/>
              </a:rPr>
              <a:t>Lots of Image Processing Needed to Pull out the Planet from the Image Noise</a:t>
            </a:r>
          </a:p>
        </p:txBody>
      </p:sp>
      <p:sp>
        <p:nvSpPr>
          <p:cNvPr id="89091" name="Rectangle 3"/>
          <p:cNvSpPr>
            <a:spLocks noGrp="1" noChangeArrowheads="1"/>
          </p:cNvSpPr>
          <p:nvPr>
            <p:ph type="body" idx="1"/>
          </p:nvPr>
        </p:nvSpPr>
        <p:spPr/>
        <p:txBody>
          <a:bodyPr/>
          <a:lstStyle/>
          <a:p>
            <a:endParaRPr lang="en-US" altLang="en-US"/>
          </a:p>
        </p:txBody>
      </p:sp>
      <p:pic>
        <p:nvPicPr>
          <p:cNvPr id="89092" name="Picture 4" descr="hst_hr8799-600x2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28800"/>
            <a:ext cx="9572627" cy="502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5532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0"/>
            <a:ext cx="8229600" cy="1143000"/>
          </a:xfrm>
        </p:spPr>
        <p:txBody>
          <a:bodyPr/>
          <a:lstStyle/>
          <a:p>
            <a:r>
              <a:rPr lang="en-US" altLang="en-US" dirty="0">
                <a:solidFill>
                  <a:srgbClr val="FFFF00"/>
                </a:solidFill>
                <a:latin typeface="Arial" panose="020B0604020202020204" pitchFamily="34" charset="0"/>
              </a:rPr>
              <a:t>Kappa </a:t>
            </a:r>
            <a:r>
              <a:rPr lang="en-US" altLang="en-US" dirty="0" err="1">
                <a:solidFill>
                  <a:srgbClr val="FFFF00"/>
                </a:solidFill>
                <a:latin typeface="Arial" panose="020B0604020202020204" pitchFamily="34" charset="0"/>
              </a:rPr>
              <a:t>Andromedae’s</a:t>
            </a:r>
            <a:r>
              <a:rPr lang="en-US" altLang="en-US" dirty="0">
                <a:solidFill>
                  <a:srgbClr val="FFFF00"/>
                </a:solidFill>
                <a:latin typeface="Arial" panose="020B0604020202020204" pitchFamily="34" charset="0"/>
              </a:rPr>
              <a:t> Planet</a:t>
            </a:r>
          </a:p>
        </p:txBody>
      </p:sp>
      <p:sp>
        <p:nvSpPr>
          <p:cNvPr id="86019" name="Rectangle 3"/>
          <p:cNvSpPr>
            <a:spLocks noGrp="1" noChangeArrowheads="1"/>
          </p:cNvSpPr>
          <p:nvPr>
            <p:ph type="body" idx="1"/>
          </p:nvPr>
        </p:nvSpPr>
        <p:spPr/>
        <p:txBody>
          <a:bodyPr/>
          <a:lstStyle/>
          <a:p>
            <a:endParaRPr lang="en-US" altLang="en-US"/>
          </a:p>
        </p:txBody>
      </p:sp>
      <p:pic>
        <p:nvPicPr>
          <p:cNvPr id="86020" name="Picture 4" descr="exoplanet_kappand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01700"/>
            <a:ext cx="7696200" cy="595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480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Lagoon closeup</a:t>
            </a:r>
          </a:p>
        </p:txBody>
      </p:sp>
      <p:pic>
        <p:nvPicPr>
          <p:cNvPr id="55299" name="Picture 3" descr="lagoon_cf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7620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endParaRPr lang="en-US" altLang="en-US"/>
          </a:p>
        </p:txBody>
      </p:sp>
      <p:sp>
        <p:nvSpPr>
          <p:cNvPr id="75779" name="Rectangle 3"/>
          <p:cNvSpPr>
            <a:spLocks noGrp="1" noChangeArrowheads="1"/>
          </p:cNvSpPr>
          <p:nvPr>
            <p:ph type="body" idx="1"/>
          </p:nvPr>
        </p:nvSpPr>
        <p:spPr/>
        <p:txBody>
          <a:bodyPr/>
          <a:lstStyle/>
          <a:p>
            <a:endParaRPr lang="en-US" altLang="en-US"/>
          </a:p>
        </p:txBody>
      </p:sp>
      <p:pic>
        <p:nvPicPr>
          <p:cNvPr id="75781" name="Picture 5" descr="hr87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863"/>
            <a:ext cx="8763000" cy="681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28889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endParaRPr lang="en-US" altLang="en-US"/>
          </a:p>
        </p:txBody>
      </p:sp>
      <p:sp>
        <p:nvSpPr>
          <p:cNvPr id="87043" name="Rectangle 3"/>
          <p:cNvSpPr>
            <a:spLocks noGrp="1" noChangeArrowheads="1"/>
          </p:cNvSpPr>
          <p:nvPr>
            <p:ph type="body" idx="1"/>
          </p:nvPr>
        </p:nvSpPr>
        <p:spPr/>
        <p:txBody>
          <a:bodyPr/>
          <a:lstStyle/>
          <a:p>
            <a:endParaRPr lang="en-US" altLang="en-US"/>
          </a:p>
        </p:txBody>
      </p:sp>
      <p:pic>
        <p:nvPicPr>
          <p:cNvPr id="87044" name="Picture 4" descr="exoplanet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3113"/>
            <a:ext cx="9144000" cy="608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98075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381000"/>
            <a:ext cx="8229600" cy="1143000"/>
          </a:xfrm>
        </p:spPr>
        <p:txBody>
          <a:bodyPr/>
          <a:lstStyle/>
          <a:p>
            <a:r>
              <a:rPr lang="en-US" altLang="en-US" sz="4000" dirty="0">
                <a:solidFill>
                  <a:srgbClr val="FFFF00"/>
                </a:solidFill>
                <a:latin typeface="Arial" panose="020B0604020202020204" pitchFamily="34" charset="0"/>
              </a:rPr>
              <a:t>20 AU Is About the Size of Neptune’s Orbit, So These are Distant, Cold Exoplanets</a:t>
            </a:r>
          </a:p>
        </p:txBody>
      </p:sp>
      <p:sp>
        <p:nvSpPr>
          <p:cNvPr id="88067" name="Rectangle 3"/>
          <p:cNvSpPr>
            <a:spLocks noGrp="1" noChangeArrowheads="1"/>
          </p:cNvSpPr>
          <p:nvPr>
            <p:ph type="body" idx="1"/>
          </p:nvPr>
        </p:nvSpPr>
        <p:spPr/>
        <p:txBody>
          <a:bodyPr/>
          <a:lstStyle/>
          <a:p>
            <a:endParaRPr lang="en-US" altLang="en-US"/>
          </a:p>
        </p:txBody>
      </p:sp>
      <p:pic>
        <p:nvPicPr>
          <p:cNvPr id="88068" name="Picture 4" descr="HR8799cropPlanetHun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1"/>
            <a:ext cx="10070344"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02597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endParaRPr lang="en-US" altLang="en-US"/>
          </a:p>
        </p:txBody>
      </p:sp>
      <p:sp>
        <p:nvSpPr>
          <p:cNvPr id="90115" name="Rectangle 3"/>
          <p:cNvSpPr>
            <a:spLocks noGrp="1" noChangeArrowheads="1"/>
          </p:cNvSpPr>
          <p:nvPr>
            <p:ph type="body" idx="1"/>
          </p:nvPr>
        </p:nvSpPr>
        <p:spPr/>
        <p:txBody>
          <a:bodyPr/>
          <a:lstStyle/>
          <a:p>
            <a:endParaRPr lang="en-US" altLang="en-US"/>
          </a:p>
        </p:txBody>
      </p:sp>
      <p:pic>
        <p:nvPicPr>
          <p:cNvPr id="90116" name="Picture 4" descr="New-Exoplanet-Direct-Observat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09538"/>
            <a:ext cx="6667500" cy="663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73969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rial" panose="020B0604020202020204" pitchFamily="34" charset="0"/>
              </a:rPr>
              <a:t>Other Niche Methods of Discovering </a:t>
            </a:r>
            <a:r>
              <a:rPr lang="en-US" b="1" dirty="0" err="1" smtClean="0">
                <a:solidFill>
                  <a:schemeClr val="bg1"/>
                </a:solidFill>
                <a:latin typeface="Arial" panose="020B0604020202020204" pitchFamily="34" charset="0"/>
              </a:rPr>
              <a:t>Exo</a:t>
            </a:r>
            <a:r>
              <a:rPr lang="en-US" b="1" dirty="0" smtClean="0">
                <a:solidFill>
                  <a:schemeClr val="bg1"/>
                </a:solidFill>
                <a:latin typeface="Arial" panose="020B0604020202020204" pitchFamily="34" charset="0"/>
              </a:rPr>
              <a:t>-Planets</a:t>
            </a:r>
            <a:endParaRPr lang="en-US" b="1" dirty="0">
              <a:solidFill>
                <a:schemeClr val="bg1"/>
              </a:solidFill>
              <a:latin typeface="Arial" panose="020B0604020202020204" pitchFamily="34" charset="0"/>
            </a:endParaRPr>
          </a:p>
        </p:txBody>
      </p:sp>
      <p:sp>
        <p:nvSpPr>
          <p:cNvPr id="3" name="Content Placeholder 2"/>
          <p:cNvSpPr>
            <a:spLocks noGrp="1"/>
          </p:cNvSpPr>
          <p:nvPr>
            <p:ph idx="1"/>
          </p:nvPr>
        </p:nvSpPr>
        <p:spPr/>
        <p:txBody>
          <a:bodyPr/>
          <a:lstStyle/>
          <a:p>
            <a:r>
              <a:rPr lang="en-US" sz="2000" b="1" dirty="0" smtClean="0"/>
              <a:t>Astrometry</a:t>
            </a:r>
            <a:r>
              <a:rPr lang="en-US" sz="2000" dirty="0" smtClean="0"/>
              <a:t>: See the wobble on the sky plane of a star as it is tugged by the planet. Easiest for BIG orbits, complements the transit and Doppler methods which favor discovery of SMALL orbits. GAIA Mission should discover thousands, beginning soon!</a:t>
            </a:r>
          </a:p>
          <a:p>
            <a:r>
              <a:rPr lang="en-US" sz="2000" b="1" dirty="0" err="1" smtClean="0"/>
              <a:t>Polarimetry</a:t>
            </a:r>
            <a:r>
              <a:rPr lang="en-US" sz="2000" b="1" dirty="0" smtClean="0"/>
              <a:t>: </a:t>
            </a:r>
            <a:r>
              <a:rPr lang="en-US" sz="2000" dirty="0" smtClean="0"/>
              <a:t>Light reflected off planetary atmospheres will be polarized. Sensitive </a:t>
            </a:r>
            <a:r>
              <a:rPr lang="en-US" sz="2000" dirty="0" err="1" smtClean="0"/>
              <a:t>polarimetery</a:t>
            </a:r>
            <a:r>
              <a:rPr lang="en-US" sz="2000" dirty="0" smtClean="0"/>
              <a:t> might detect this. So far, only a couple of post-detections of already-known exoplanets, no discoveries.</a:t>
            </a:r>
          </a:p>
          <a:p>
            <a:r>
              <a:rPr lang="en-US" sz="2000" b="1" dirty="0" smtClean="0"/>
              <a:t>Gravitational Micro-Lensing: </a:t>
            </a:r>
            <a:r>
              <a:rPr lang="en-US" sz="2000" dirty="0" smtClean="0"/>
              <a:t>Seeing distant background star momentarily brighten as planet focuses that light. Hundreds(?) of detections, but </a:t>
            </a:r>
            <a:r>
              <a:rPr lang="en-US" sz="2000" dirty="0" err="1" smtClean="0"/>
              <a:t>occurances</a:t>
            </a:r>
            <a:r>
              <a:rPr lang="en-US" sz="2000" dirty="0" smtClean="0"/>
              <a:t> are random and so no constraints or follow-up possible, so doesn’t teach us much.</a:t>
            </a:r>
            <a:endParaRPr lang="en-US" sz="2000" dirty="0"/>
          </a:p>
        </p:txBody>
      </p:sp>
    </p:spTree>
    <p:extLst>
      <p:ext uri="{BB962C8B-B14F-4D97-AF65-F5344CB8AC3E}">
        <p14:creationId xmlns:p14="http://schemas.microsoft.com/office/powerpoint/2010/main" val="241921622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43000"/>
          </a:xfrm>
        </p:spPr>
        <p:txBody>
          <a:bodyPr/>
          <a:lstStyle/>
          <a:p>
            <a:r>
              <a:rPr lang="en-US" b="1" dirty="0" smtClean="0">
                <a:latin typeface="Arial" panose="020B0604020202020204" pitchFamily="34" charset="0"/>
              </a:rPr>
              <a:t>Kepler Discovers: Red Dwarfs Have Planets Too</a:t>
            </a:r>
            <a:endParaRPr lang="en-US" b="1" dirty="0">
              <a:latin typeface="Arial" panose="020B0604020202020204" pitchFamily="34" charset="0"/>
            </a:endParaRPr>
          </a:p>
        </p:txBody>
      </p:sp>
      <p:sp>
        <p:nvSpPr>
          <p:cNvPr id="3" name="Content Placeholder 2"/>
          <p:cNvSpPr>
            <a:spLocks noGrp="1"/>
          </p:cNvSpPr>
          <p:nvPr>
            <p:ph idx="1"/>
          </p:nvPr>
        </p:nvSpPr>
        <p:spPr/>
        <p:txBody>
          <a:bodyPr/>
          <a:lstStyle/>
          <a:p>
            <a:r>
              <a:rPr lang="en-US" sz="2800" dirty="0" smtClean="0"/>
              <a:t>They’re the most common of all stars, so planets common too.</a:t>
            </a:r>
          </a:p>
          <a:p>
            <a:r>
              <a:rPr lang="en-US" sz="2800" dirty="0" smtClean="0"/>
              <a:t>But Red Dwarfs are so cool and so dim, planets need to be so close to be warm and </a:t>
            </a:r>
            <a:r>
              <a:rPr lang="en-US" sz="2800" dirty="0"/>
              <a:t>in the “habitable zone</a:t>
            </a:r>
            <a:r>
              <a:rPr lang="en-US" sz="2800" dirty="0" smtClean="0"/>
              <a:t>”, that tidal stretching would grab hold of the planet’s rotation and halt it – </a:t>
            </a:r>
            <a:r>
              <a:rPr lang="en-US" sz="2800" b="1" dirty="0" smtClean="0"/>
              <a:t>“Tidally Locked”</a:t>
            </a:r>
          </a:p>
          <a:p>
            <a:r>
              <a:rPr lang="en-US" sz="2800" dirty="0" smtClean="0"/>
              <a:t>Sunny side would be permanently sunny, night side cold and permanently night</a:t>
            </a:r>
          </a:p>
          <a:p>
            <a:r>
              <a:rPr lang="en-US" sz="2800" dirty="0" smtClean="0"/>
              <a:t>Tough on climate!!</a:t>
            </a:r>
            <a:endParaRPr lang="en-US" sz="2800" dirty="0"/>
          </a:p>
        </p:txBody>
      </p:sp>
    </p:spTree>
    <p:extLst>
      <p:ext uri="{BB962C8B-B14F-4D97-AF65-F5344CB8AC3E}">
        <p14:creationId xmlns:p14="http://schemas.microsoft.com/office/powerpoint/2010/main" val="280432624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15400" cy="1447800"/>
          </a:xfrm>
        </p:spPr>
        <p:txBody>
          <a:bodyPr/>
          <a:lstStyle/>
          <a:p>
            <a:r>
              <a:rPr lang="en-US" b="1" dirty="0" smtClean="0">
                <a:solidFill>
                  <a:srgbClr val="FFFF00"/>
                </a:solidFill>
                <a:latin typeface="Arial" panose="020B0604020202020204" pitchFamily="34" charset="0"/>
              </a:rPr>
              <a:t>Tidally Locked Planet, with High Winds from Cold to Hot Side</a:t>
            </a:r>
            <a:endParaRPr lang="en-US" b="1" dirty="0">
              <a:solidFill>
                <a:srgbClr val="FFFF00"/>
              </a:solidFill>
              <a:latin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34" y="2895600"/>
            <a:ext cx="9337221" cy="3583363"/>
          </a:xfrm>
        </p:spPr>
      </p:pic>
    </p:spTree>
    <p:extLst>
      <p:ext uri="{BB962C8B-B14F-4D97-AF65-F5344CB8AC3E}">
        <p14:creationId xmlns:p14="http://schemas.microsoft.com/office/powerpoint/2010/main" val="5320698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rPr>
              <a:t>Could They Support Life?</a:t>
            </a:r>
            <a:endParaRPr lang="en-US" b="1" dirty="0">
              <a:latin typeface="Arial" panose="020B0604020202020204" pitchFamily="34" charset="0"/>
            </a:endParaRPr>
          </a:p>
        </p:txBody>
      </p:sp>
      <p:sp>
        <p:nvSpPr>
          <p:cNvPr id="3" name="Content Placeholder 2"/>
          <p:cNvSpPr>
            <a:spLocks noGrp="1"/>
          </p:cNvSpPr>
          <p:nvPr>
            <p:ph idx="1"/>
          </p:nvPr>
        </p:nvSpPr>
        <p:spPr/>
        <p:txBody>
          <a:bodyPr/>
          <a:lstStyle/>
          <a:p>
            <a:r>
              <a:rPr lang="en-US" dirty="0" smtClean="0"/>
              <a:t>A narrow zone permanently at sunset or sunrise might be the right temperature</a:t>
            </a:r>
          </a:p>
          <a:p>
            <a:r>
              <a:rPr lang="en-US" dirty="0" smtClean="0"/>
              <a:t>But high winds would transfer heat from the hot to cold side by rising heated air on the sunny side moving to cold side, and cooling would make it denser, falling, and moving back to the sunny side</a:t>
            </a:r>
          </a:p>
          <a:p>
            <a:r>
              <a:rPr lang="en-US" dirty="0" smtClean="0"/>
              <a:t>Maybe some life could happen, but it would have to survive in high winds</a:t>
            </a:r>
            <a:endParaRPr lang="en-US" dirty="0"/>
          </a:p>
        </p:txBody>
      </p:sp>
    </p:spTree>
    <p:extLst>
      <p:ext uri="{BB962C8B-B14F-4D97-AF65-F5344CB8AC3E}">
        <p14:creationId xmlns:p14="http://schemas.microsoft.com/office/powerpoint/2010/main" val="118084584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763000" cy="2971800"/>
          </a:xfrm>
        </p:spPr>
        <p:txBody>
          <a:bodyPr/>
          <a:lstStyle/>
          <a:p>
            <a:r>
              <a:rPr lang="en-US" dirty="0" smtClean="0">
                <a:latin typeface="Comic Sans MS" panose="030F0702030302020204" pitchFamily="66" charset="0"/>
              </a:rPr>
              <a:t>For More on Planetary Climate</a:t>
            </a:r>
            <a:br>
              <a:rPr lang="en-US" dirty="0" smtClean="0">
                <a:latin typeface="Comic Sans MS" panose="030F0702030302020204" pitchFamily="66" charset="0"/>
              </a:rPr>
            </a:br>
            <a:r>
              <a:rPr lang="en-US" dirty="0" smtClean="0">
                <a:latin typeface="Comic Sans MS" panose="030F0702030302020204" pitchFamily="66" charset="0"/>
              </a:rPr>
              <a:t>And Especially on </a:t>
            </a:r>
            <a:r>
              <a:rPr lang="en-US" b="1" dirty="0" smtClean="0">
                <a:latin typeface="Comic Sans MS" panose="030F0702030302020204" pitchFamily="66" charset="0"/>
              </a:rPr>
              <a:t>Earth Climate and Current/Future Climate Change: The stark science, and policy and technology strategies</a:t>
            </a:r>
            <a:endParaRPr lang="en-US" b="1" dirty="0">
              <a:latin typeface="Comic Sans MS" panose="030F0702030302020204" pitchFamily="66" charset="0"/>
            </a:endParaRPr>
          </a:p>
        </p:txBody>
      </p:sp>
      <p:sp>
        <p:nvSpPr>
          <p:cNvPr id="3" name="Content Placeholder 2"/>
          <p:cNvSpPr>
            <a:spLocks noGrp="1"/>
          </p:cNvSpPr>
          <p:nvPr>
            <p:ph idx="1"/>
          </p:nvPr>
        </p:nvSpPr>
        <p:spPr>
          <a:xfrm>
            <a:off x="152400" y="4343400"/>
            <a:ext cx="8763000" cy="2895600"/>
          </a:xfrm>
        </p:spPr>
        <p:txBody>
          <a:bodyPr/>
          <a:lstStyle/>
          <a:p>
            <a:r>
              <a:rPr lang="en-US" dirty="0" smtClean="0"/>
              <a:t>…. Sign up for </a:t>
            </a:r>
            <a:r>
              <a:rPr lang="en-US" b="1" dirty="0" smtClean="0"/>
              <a:t>Astro 7 “Planetary Climate Science” !</a:t>
            </a:r>
          </a:p>
          <a:p>
            <a:r>
              <a:rPr lang="en-US" dirty="0" smtClean="0"/>
              <a:t>I offer it every semester, 2:45-5:50pm on </a:t>
            </a:r>
            <a:r>
              <a:rPr lang="en-US" dirty="0" smtClean="0"/>
              <a:t>Tuesdays</a:t>
            </a:r>
            <a:endParaRPr lang="en-US" dirty="0"/>
          </a:p>
        </p:txBody>
      </p:sp>
    </p:spTree>
    <p:extLst>
      <p:ext uri="{BB962C8B-B14F-4D97-AF65-F5344CB8AC3E}">
        <p14:creationId xmlns:p14="http://schemas.microsoft.com/office/powerpoint/2010/main" val="22221578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152400"/>
            <a:ext cx="8229600" cy="838200"/>
          </a:xfrm>
        </p:spPr>
        <p:txBody>
          <a:bodyPr/>
          <a:lstStyle/>
          <a:p>
            <a:r>
              <a:rPr lang="en-US" altLang="en-US" sz="2800" b="1" dirty="0">
                <a:latin typeface="Arial" panose="020B0604020202020204" pitchFamily="34" charset="0"/>
              </a:rPr>
              <a:t>Key </a:t>
            </a:r>
            <a:r>
              <a:rPr lang="en-US" altLang="en-US" sz="2800" b="1" dirty="0" smtClean="0">
                <a:latin typeface="Arial" panose="020B0604020202020204" pitchFamily="34" charset="0"/>
              </a:rPr>
              <a:t>Points- </a:t>
            </a:r>
            <a:r>
              <a:rPr lang="en-US" altLang="en-US" sz="2800" b="1" dirty="0" err="1" smtClean="0">
                <a:latin typeface="Arial" panose="020B0604020202020204" pitchFamily="34" charset="0"/>
              </a:rPr>
              <a:t>Exo</a:t>
            </a:r>
            <a:r>
              <a:rPr lang="en-US" altLang="en-US" sz="2800" b="1" dirty="0" smtClean="0">
                <a:latin typeface="Arial" panose="020B0604020202020204" pitchFamily="34" charset="0"/>
              </a:rPr>
              <a:t>-Planetary Systems</a:t>
            </a:r>
            <a:endParaRPr lang="en-US" altLang="en-US" sz="2800" b="1" dirty="0">
              <a:latin typeface="Arial" panose="020B0604020202020204" pitchFamily="34" charset="0"/>
            </a:endParaRPr>
          </a:p>
        </p:txBody>
      </p:sp>
      <p:sp>
        <p:nvSpPr>
          <p:cNvPr id="74755" name="Rectangle 3"/>
          <p:cNvSpPr>
            <a:spLocks noGrp="1" noChangeArrowheads="1"/>
          </p:cNvSpPr>
          <p:nvPr>
            <p:ph type="body" idx="1"/>
          </p:nvPr>
        </p:nvSpPr>
        <p:spPr>
          <a:xfrm>
            <a:off x="457200" y="533400"/>
            <a:ext cx="8534400" cy="5943600"/>
          </a:xfrm>
        </p:spPr>
        <p:txBody>
          <a:bodyPr/>
          <a:lstStyle/>
          <a:p>
            <a:pPr>
              <a:lnSpc>
                <a:spcPct val="80000"/>
              </a:lnSpc>
            </a:pPr>
            <a:r>
              <a:rPr lang="en-US" altLang="en-US" sz="1800" dirty="0"/>
              <a:t>Doppler method </a:t>
            </a:r>
            <a:r>
              <a:rPr lang="en-US" altLang="en-US" sz="1800" dirty="0" err="1"/>
              <a:t>preferrentially</a:t>
            </a:r>
            <a:r>
              <a:rPr lang="en-US" altLang="en-US" sz="1800" dirty="0"/>
              <a:t> finds CLOSE and MASSIVE planets</a:t>
            </a:r>
          </a:p>
          <a:p>
            <a:pPr>
              <a:lnSpc>
                <a:spcPct val="80000"/>
              </a:lnSpc>
            </a:pPr>
            <a:r>
              <a:rPr lang="en-US" altLang="en-US" sz="1800" dirty="0"/>
              <a:t>Doppler method tells you the MASS of the planet and DISTANCE from star</a:t>
            </a:r>
          </a:p>
          <a:p>
            <a:pPr>
              <a:lnSpc>
                <a:spcPct val="80000"/>
              </a:lnSpc>
            </a:pPr>
            <a:r>
              <a:rPr lang="en-US" altLang="en-US" sz="1800" dirty="0"/>
              <a:t>Only </a:t>
            </a:r>
            <a:r>
              <a:rPr lang="en-US" altLang="en-US" sz="1800" b="1" dirty="0"/>
              <a:t>transits can give you the size</a:t>
            </a:r>
            <a:r>
              <a:rPr lang="en-US" altLang="en-US" sz="1800" b="1" dirty="0" smtClean="0"/>
              <a:t>, and </a:t>
            </a:r>
            <a:r>
              <a:rPr lang="en-US" altLang="en-US" sz="1800" b="1" dirty="0"/>
              <a:t>density of exoplanets</a:t>
            </a:r>
          </a:p>
          <a:p>
            <a:pPr>
              <a:lnSpc>
                <a:spcPct val="80000"/>
              </a:lnSpc>
            </a:pPr>
            <a:r>
              <a:rPr lang="en-US" altLang="en-US" sz="1800" dirty="0"/>
              <a:t>Direct imaging – very tough; only a handful</a:t>
            </a:r>
          </a:p>
          <a:p>
            <a:pPr>
              <a:lnSpc>
                <a:spcPct val="80000"/>
              </a:lnSpc>
            </a:pPr>
            <a:r>
              <a:rPr lang="en-US" altLang="en-US" sz="1800" dirty="0"/>
              <a:t>Absorption lines from bright star transits may tell us atmospheric chemistry</a:t>
            </a:r>
          </a:p>
          <a:p>
            <a:pPr>
              <a:lnSpc>
                <a:spcPct val="80000"/>
              </a:lnSpc>
            </a:pPr>
            <a:r>
              <a:rPr lang="en-US" altLang="en-US" sz="1800" dirty="0"/>
              <a:t>Infrared light variations during orbit can tell us the temperature of the planet </a:t>
            </a:r>
          </a:p>
          <a:p>
            <a:pPr>
              <a:lnSpc>
                <a:spcPct val="80000"/>
              </a:lnSpc>
            </a:pPr>
            <a:r>
              <a:rPr lang="en-US" altLang="en-US" sz="1800" dirty="0"/>
              <a:t>Transits: Transmission spectra tell us atmosphere structure and some constraints on composition, clouds</a:t>
            </a:r>
          </a:p>
          <a:p>
            <a:pPr>
              <a:lnSpc>
                <a:spcPct val="80000"/>
              </a:lnSpc>
            </a:pPr>
            <a:r>
              <a:rPr lang="en-US" altLang="en-US" sz="1800" dirty="0"/>
              <a:t>Amateur astronomers have contributed, via the observations of transits</a:t>
            </a:r>
          </a:p>
          <a:p>
            <a:pPr>
              <a:lnSpc>
                <a:spcPct val="80000"/>
              </a:lnSpc>
            </a:pPr>
            <a:r>
              <a:rPr lang="en-US" altLang="en-US" sz="1800" dirty="0"/>
              <a:t>Data so far implies </a:t>
            </a:r>
            <a:r>
              <a:rPr lang="en-US" altLang="en-US" sz="1800" b="1" dirty="0" smtClean="0"/>
              <a:t>90% or more </a:t>
            </a:r>
            <a:r>
              <a:rPr lang="en-US" altLang="en-US" sz="1800" b="1" dirty="0"/>
              <a:t>of all solar-type stars have solar systems</a:t>
            </a:r>
          </a:p>
          <a:p>
            <a:pPr>
              <a:lnSpc>
                <a:spcPct val="80000"/>
              </a:lnSpc>
            </a:pPr>
            <a:r>
              <a:rPr lang="en-US" altLang="en-US" sz="1800" dirty="0"/>
              <a:t>Most planets in </a:t>
            </a:r>
            <a:r>
              <a:rPr lang="en-US" altLang="en-US" sz="1800" b="1" dirty="0"/>
              <a:t>very elliptical orbits</a:t>
            </a:r>
            <a:r>
              <a:rPr lang="en-US" altLang="en-US" sz="1800" dirty="0"/>
              <a:t>, </a:t>
            </a:r>
            <a:r>
              <a:rPr lang="en-US" altLang="en-US" sz="1800" dirty="0" smtClean="0"/>
              <a:t>most likely caused by </a:t>
            </a:r>
            <a:r>
              <a:rPr lang="en-US" altLang="en-US" sz="1800" b="1" dirty="0" smtClean="0"/>
              <a:t>migration.</a:t>
            </a:r>
            <a:endParaRPr lang="en-US" altLang="en-US" sz="1800" dirty="0"/>
          </a:p>
          <a:p>
            <a:pPr>
              <a:lnSpc>
                <a:spcPct val="80000"/>
              </a:lnSpc>
            </a:pPr>
            <a:r>
              <a:rPr lang="en-US" altLang="en-US" sz="1800" b="1" dirty="0"/>
              <a:t>Stars with solar systems are very preferentially those with higher </a:t>
            </a:r>
            <a:r>
              <a:rPr lang="en-US" altLang="en-US" sz="1800" b="1" dirty="0" err="1"/>
              <a:t>metallicity</a:t>
            </a:r>
            <a:r>
              <a:rPr lang="en-US" altLang="en-US" sz="1800" b="1" dirty="0"/>
              <a:t> (i.e. made from proto-stellar clouds with enhanced dust)</a:t>
            </a:r>
          </a:p>
          <a:p>
            <a:pPr>
              <a:lnSpc>
                <a:spcPct val="80000"/>
              </a:lnSpc>
            </a:pPr>
            <a:r>
              <a:rPr lang="en-US" altLang="en-US" sz="1800" dirty="0"/>
              <a:t>Most easily detected planets are “hot </a:t>
            </a:r>
            <a:r>
              <a:rPr lang="en-US" altLang="en-US" sz="1800" dirty="0" err="1"/>
              <a:t>Jupiters</a:t>
            </a:r>
            <a:r>
              <a:rPr lang="en-US" altLang="en-US" sz="1800" dirty="0"/>
              <a:t>” which have migrated from their formation point, and ruined habitable planets in doing so, but most common are small planets closer to Earth sized, after correcting for observational bias.</a:t>
            </a:r>
          </a:p>
          <a:p>
            <a:pPr>
              <a:lnSpc>
                <a:spcPct val="80000"/>
              </a:lnSpc>
            </a:pPr>
            <a:r>
              <a:rPr lang="en-US" altLang="en-US" sz="1800" b="1" dirty="0"/>
              <a:t>Planetary migration appears very common</a:t>
            </a:r>
            <a:r>
              <a:rPr lang="en-US" altLang="en-US" sz="1800" dirty="0"/>
              <a:t>. Our solar system unusual in </a:t>
            </a:r>
            <a:r>
              <a:rPr lang="en-US" altLang="en-US" sz="1800" u="sng" dirty="0"/>
              <a:t>not</a:t>
            </a:r>
            <a:r>
              <a:rPr lang="en-US" altLang="en-US" sz="1800" dirty="0"/>
              <a:t> having much </a:t>
            </a:r>
            <a:r>
              <a:rPr lang="en-US" altLang="en-US" sz="1800" dirty="0" smtClean="0"/>
              <a:t>migration</a:t>
            </a:r>
          </a:p>
          <a:p>
            <a:pPr>
              <a:lnSpc>
                <a:spcPct val="80000"/>
              </a:lnSpc>
            </a:pPr>
            <a:r>
              <a:rPr lang="en-US" altLang="en-US" sz="1800" dirty="0" smtClean="0"/>
              <a:t>Habitable Zone: Where liquid water can exist, IF the atmosphere </a:t>
            </a:r>
            <a:r>
              <a:rPr lang="en-US" altLang="en-US" sz="1800" smtClean="0"/>
              <a:t>is right.</a:t>
            </a:r>
            <a:endParaRPr lang="en-US" altLang="en-US" sz="1800" dirty="0" smtClean="0"/>
          </a:p>
          <a:p>
            <a:pPr>
              <a:lnSpc>
                <a:spcPct val="80000"/>
              </a:lnSpc>
            </a:pPr>
            <a:r>
              <a:rPr lang="en-US" altLang="en-US" sz="1800" dirty="0" smtClean="0"/>
              <a:t>Red Dwarf habitable planets would be tidally locked, likely have strong winds driven by the temperature difference</a:t>
            </a:r>
            <a:endParaRPr lang="en-US" altLang="en-US" sz="1800" dirty="0"/>
          </a:p>
          <a:p>
            <a:pPr>
              <a:lnSpc>
                <a:spcPct val="80000"/>
              </a:lnSpc>
            </a:pPr>
            <a:r>
              <a:rPr lang="en-US" altLang="en-US" sz="1800" dirty="0"/>
              <a:t>No observable detailed climate around exoplanets yet, only rough estimates of temps and a few molecules (water, CO) detected</a:t>
            </a:r>
            <a:r>
              <a:rPr lang="en-US" altLang="en-US" sz="1800" dirty="0" smtClean="0"/>
              <a:t>.</a:t>
            </a:r>
          </a:p>
          <a:p>
            <a:pPr>
              <a:lnSpc>
                <a:spcPct val="80000"/>
              </a:lnSpc>
            </a:pPr>
            <a:r>
              <a:rPr lang="en-US" altLang="en-US" sz="1800" dirty="0" smtClean="0"/>
              <a:t>No TRUELY Earth-like planets yet discovered out of the ~3000 detections.</a:t>
            </a:r>
            <a:endParaRPr lang="en-US" altLang="en-US" sz="1800" dirty="0"/>
          </a:p>
        </p:txBody>
      </p:sp>
    </p:spTree>
    <p:extLst>
      <p:ext uri="{BB962C8B-B14F-4D97-AF65-F5344CB8AC3E}">
        <p14:creationId xmlns:p14="http://schemas.microsoft.com/office/powerpoint/2010/main" val="1343177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p:txBody>
          <a:bodyPr/>
          <a:lstStyle/>
          <a:p>
            <a:r>
              <a:rPr lang="en-US" altLang="en-US"/>
              <a:t>OrionNeb unsharp mask</a:t>
            </a:r>
          </a:p>
        </p:txBody>
      </p:sp>
      <p:pic>
        <p:nvPicPr>
          <p:cNvPr id="57347" name="Picture 1027" descr="orionNebUnshar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b="1" dirty="0" smtClean="0">
                <a:latin typeface="Arial" panose="020B0604020202020204" pitchFamily="34" charset="0"/>
              </a:rPr>
              <a:t>The Following Classic Hubble Photo…</a:t>
            </a:r>
            <a:endParaRPr lang="en-US" b="1" dirty="0">
              <a:latin typeface="Arial" panose="020B0604020202020204" pitchFamily="34" charset="0"/>
            </a:endParaRPr>
          </a:p>
        </p:txBody>
      </p:sp>
      <p:sp>
        <p:nvSpPr>
          <p:cNvPr id="3" name="Content Placeholder 2"/>
          <p:cNvSpPr>
            <a:spLocks noGrp="1"/>
          </p:cNvSpPr>
          <p:nvPr>
            <p:ph idx="1"/>
          </p:nvPr>
        </p:nvSpPr>
        <p:spPr/>
        <p:txBody>
          <a:bodyPr>
            <a:normAutofit fontScale="85000" lnSpcReduction="10000"/>
          </a:bodyPr>
          <a:lstStyle/>
          <a:p>
            <a:r>
              <a:rPr lang="en-US" dirty="0" smtClean="0"/>
              <a:t>The Orion Nebula is the nearest rich star formation region, with hundreds of new stars still forming</a:t>
            </a:r>
          </a:p>
          <a:p>
            <a:r>
              <a:rPr lang="en-US" dirty="0" smtClean="0"/>
              <a:t>Inside the Orion Nebula, we see new solar systems forming!</a:t>
            </a:r>
          </a:p>
          <a:p>
            <a:r>
              <a:rPr lang="en-US" dirty="0" smtClean="0"/>
              <a:t>We see proto-planetary dusty disks surrounding many newly forming stars</a:t>
            </a:r>
          </a:p>
          <a:p>
            <a:r>
              <a:rPr lang="en-US" dirty="0" smtClean="0"/>
              <a:t>The neighboring stars compete gravitationally for </a:t>
            </a:r>
            <a:r>
              <a:rPr lang="en-US" dirty="0" err="1" smtClean="0"/>
              <a:t>infalling</a:t>
            </a:r>
            <a:r>
              <a:rPr lang="en-US" dirty="0" smtClean="0"/>
              <a:t> material, so it can’t fall STRAIGHT in, and hence you have angular momentum, and it is THIS material which remains outside the star and can collapse into planets</a:t>
            </a:r>
            <a:endParaRPr lang="en-US" dirty="0"/>
          </a:p>
        </p:txBody>
      </p:sp>
    </p:spTree>
    <p:extLst>
      <p:ext uri="{BB962C8B-B14F-4D97-AF65-F5344CB8AC3E}">
        <p14:creationId xmlns:p14="http://schemas.microsoft.com/office/powerpoint/2010/main" val="2810557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Dust disks in Orion</a:t>
            </a:r>
          </a:p>
        </p:txBody>
      </p:sp>
      <p:pic>
        <p:nvPicPr>
          <p:cNvPr id="70659" name="Picture 3" descr="OrionIRdis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85800" y="228600"/>
            <a:ext cx="7772400" cy="1524000"/>
          </a:xfrm>
        </p:spPr>
        <p:txBody>
          <a:bodyPr/>
          <a:lstStyle/>
          <a:p>
            <a:r>
              <a:rPr lang="en-US" altLang="en-US" sz="3600" b="1" dirty="0">
                <a:latin typeface="Arial" panose="020B0604020202020204" pitchFamily="34" charset="0"/>
              </a:rPr>
              <a:t>How do the planets themselves form in this disk of dust and gas?</a:t>
            </a:r>
          </a:p>
        </p:txBody>
      </p:sp>
      <p:sp>
        <p:nvSpPr>
          <p:cNvPr id="116739" name="Rectangle 3"/>
          <p:cNvSpPr>
            <a:spLocks noGrp="1" noChangeArrowheads="1"/>
          </p:cNvSpPr>
          <p:nvPr>
            <p:ph type="body" idx="1"/>
          </p:nvPr>
        </p:nvSpPr>
        <p:spPr>
          <a:xfrm>
            <a:off x="228600" y="1981200"/>
            <a:ext cx="8686800" cy="4572000"/>
          </a:xfrm>
        </p:spPr>
        <p:txBody>
          <a:bodyPr/>
          <a:lstStyle/>
          <a:p>
            <a:pPr>
              <a:lnSpc>
                <a:spcPct val="80000"/>
              </a:lnSpc>
            </a:pPr>
            <a:r>
              <a:rPr lang="en-US" altLang="en-US" sz="2800"/>
              <a:t>We’re still working on it – a very tough problem… Do we have all the right physics?</a:t>
            </a:r>
          </a:p>
          <a:p>
            <a:pPr>
              <a:lnSpc>
                <a:spcPct val="80000"/>
              </a:lnSpc>
            </a:pPr>
            <a:r>
              <a:rPr lang="en-US" altLang="en-US" sz="2800"/>
              <a:t>Magnetic fields? Gravity, pressure, radiation transport, cooling mechanisms and rates, collision histories, migrations, “million body problem” for sure, rate of evolution of the proto-sun </a:t>
            </a:r>
            <a:r>
              <a:rPr lang="en-US" altLang="en-US" sz="2800" i="1"/>
              <a:t>vs.</a:t>
            </a:r>
            <a:r>
              <a:rPr lang="en-US" altLang="en-US" sz="2800"/>
              <a:t> the proto-planets important and uncertain, need numerical codes with huge dynamic range – dust bunnies to planets! </a:t>
            </a:r>
          </a:p>
          <a:p>
            <a:pPr>
              <a:lnSpc>
                <a:spcPct val="80000"/>
              </a:lnSpc>
            </a:pPr>
            <a:r>
              <a:rPr lang="en-US" altLang="en-US" sz="2800"/>
              <a:t>Big Brains running Big Computers needed!</a:t>
            </a:r>
          </a:p>
          <a:p>
            <a:pPr>
              <a:lnSpc>
                <a:spcPct val="80000"/>
              </a:lnSpc>
            </a:pPr>
            <a:r>
              <a:rPr lang="en-US" altLang="en-US" sz="2800"/>
              <a:t>There are </a:t>
            </a:r>
            <a:r>
              <a:rPr lang="en-US" altLang="en-US" sz="2800" b="1"/>
              <a:t>Two basic scenarios</a:t>
            </a:r>
            <a:r>
              <a:rPr lang="en-US" altLang="en-US" sz="2800"/>
              <a:t>, with variations possible within these two…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04800" y="0"/>
            <a:ext cx="8839200" cy="1143000"/>
          </a:xfrm>
        </p:spPr>
        <p:txBody>
          <a:bodyPr/>
          <a:lstStyle/>
          <a:p>
            <a:r>
              <a:rPr lang="en-US" altLang="en-US" sz="4000" b="1" dirty="0">
                <a:latin typeface="Arial" panose="020B0604020202020204" pitchFamily="34" charset="0"/>
              </a:rPr>
              <a:t>Slow vs. Fast: While variations are many, the basic ideas are…</a:t>
            </a:r>
          </a:p>
        </p:txBody>
      </p:sp>
      <p:sp>
        <p:nvSpPr>
          <p:cNvPr id="136195" name="Rectangle 3"/>
          <p:cNvSpPr>
            <a:spLocks noGrp="1" noChangeArrowheads="1"/>
          </p:cNvSpPr>
          <p:nvPr>
            <p:ph type="body" idx="1"/>
          </p:nvPr>
        </p:nvSpPr>
        <p:spPr>
          <a:xfrm>
            <a:off x="685800" y="1447800"/>
            <a:ext cx="8153400" cy="5181600"/>
          </a:xfrm>
        </p:spPr>
        <p:txBody>
          <a:bodyPr/>
          <a:lstStyle/>
          <a:p>
            <a:pPr>
              <a:lnSpc>
                <a:spcPct val="90000"/>
              </a:lnSpc>
            </a:pPr>
            <a:r>
              <a:rPr lang="en-US" altLang="en-US" sz="2800" b="1"/>
              <a:t>The “Slow” scenario</a:t>
            </a:r>
            <a:r>
              <a:rPr lang="en-US" altLang="en-US" sz="2800"/>
              <a:t>: the “seeds” of planet formation are dust grains, into dust bunnies, growing until large enough to be self-gravitating (about ½ mile across) and accelerate growth. Beyond “frost line”, “seeds” would be ices (hydrogen compounds with low melting points). Since H dominates mass, these planets would grow faster and bigger.</a:t>
            </a:r>
          </a:p>
          <a:p>
            <a:pPr>
              <a:lnSpc>
                <a:spcPct val="90000"/>
              </a:lnSpc>
            </a:pPr>
            <a:r>
              <a:rPr lang="en-US" altLang="en-US" sz="2800" b="1"/>
              <a:t>The “Fast” scenario</a:t>
            </a:r>
            <a:r>
              <a:rPr lang="en-US" altLang="en-US" sz="2800"/>
              <a:t>: eddys form, merge. Eddys include not just dust (which is only ~2% of total mass recall), but hydrogen and helium as well (much more mass here). The growth rate would be much faster as gravity would kick in right away for such massive objects.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762000" y="228600"/>
            <a:ext cx="7772400" cy="1143000"/>
          </a:xfrm>
        </p:spPr>
        <p:txBody>
          <a:bodyPr/>
          <a:lstStyle/>
          <a:p>
            <a:r>
              <a:rPr lang="en-US" altLang="en-US" b="1" dirty="0">
                <a:latin typeface="Arial" panose="020B0604020202020204" pitchFamily="34" charset="0"/>
              </a:rPr>
              <a:t>But… there’s a Race Here</a:t>
            </a:r>
          </a:p>
        </p:txBody>
      </p:sp>
      <p:sp>
        <p:nvSpPr>
          <p:cNvPr id="137219" name="Rectangle 3"/>
          <p:cNvSpPr>
            <a:spLocks noGrp="1" noChangeArrowheads="1"/>
          </p:cNvSpPr>
          <p:nvPr>
            <p:ph type="body" idx="1"/>
          </p:nvPr>
        </p:nvSpPr>
        <p:spPr>
          <a:xfrm>
            <a:off x="228600" y="1752600"/>
            <a:ext cx="8458200" cy="5105400"/>
          </a:xfrm>
        </p:spPr>
        <p:txBody>
          <a:bodyPr/>
          <a:lstStyle/>
          <a:p>
            <a:pPr>
              <a:lnSpc>
                <a:spcPct val="80000"/>
              </a:lnSpc>
            </a:pPr>
            <a:r>
              <a:rPr lang="en-US" altLang="en-US" sz="2800"/>
              <a:t>The star itself is gravitationally collapsing, heating up, initiating fusion, generating a hot stellar wind of hydrogen and helium nuclei, and luminosity, all of which have momentum and provide pressure which blow away the surrounding disk of proto-planetary material. Can planets form (thus being dense, stable against this pressure) quickly enough so that the material isn’t simply blown away first?</a:t>
            </a:r>
          </a:p>
          <a:p>
            <a:pPr>
              <a:lnSpc>
                <a:spcPct val="80000"/>
              </a:lnSpc>
            </a:pPr>
            <a:r>
              <a:rPr lang="en-US" altLang="en-US" sz="2800"/>
              <a:t>That’s the race, and it happens over a time scale of just a few million years at most. Observations suggest disks last roughly 6 million years around newly formed solar-type stars.</a:t>
            </a:r>
          </a:p>
          <a:p>
            <a:pPr>
              <a:lnSpc>
                <a:spcPct val="80000"/>
              </a:lnSpc>
            </a:pPr>
            <a:r>
              <a:rPr lang="en-US" altLang="en-US" sz="2800"/>
              <a:t>So, we need a mechanism which forms planets quickly.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SSbirth"/>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1752600" y="0"/>
            <a:ext cx="6172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3" name="Rectangle 3"/>
          <p:cNvSpPr>
            <a:spLocks noGrp="1" noChangeArrowheads="1"/>
          </p:cNvSpPr>
          <p:nvPr>
            <p:ph type="title" idx="4294967295"/>
          </p:nvPr>
        </p:nvSpPr>
        <p:spPr/>
        <p:txBody>
          <a:bodyPr/>
          <a:lstStyle/>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sz="5400" b="1" dirty="0" smtClean="0">
                <a:solidFill>
                  <a:srgbClr val="FFFF00"/>
                </a:solidFill>
                <a:latin typeface="Edwardian Script ITC" panose="030303020407070D0804" pitchFamily="66" charset="0"/>
              </a:rPr>
              <a:t>Including my  famous Saturday morning French Crepes !</a:t>
            </a:r>
            <a:endParaRPr lang="en-US" sz="5400" b="1" dirty="0">
              <a:solidFill>
                <a:srgbClr val="FFFF00"/>
              </a:solidFill>
              <a:latin typeface="Edwardian Script ITC" panose="030303020407070D08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1576409"/>
            <a:ext cx="3505200" cy="5281591"/>
          </a:xfrm>
        </p:spPr>
      </p:pic>
    </p:spTree>
    <p:extLst>
      <p:ext uri="{BB962C8B-B14F-4D97-AF65-F5344CB8AC3E}">
        <p14:creationId xmlns:p14="http://schemas.microsoft.com/office/powerpoint/2010/main" val="413791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010400" y="609600"/>
            <a:ext cx="2133600" cy="6096000"/>
          </a:xfrm>
        </p:spPr>
        <p:txBody>
          <a:bodyPr/>
          <a:lstStyle/>
          <a:p>
            <a:r>
              <a:rPr lang="en-US" altLang="en-US" sz="4000" dirty="0">
                <a:solidFill>
                  <a:srgbClr val="FFFF00"/>
                </a:solidFill>
                <a:latin typeface="Arial" panose="020B0604020202020204" pitchFamily="34" charset="0"/>
                <a:cs typeface="Arial" panose="020B0604020202020204" pitchFamily="34" charset="0"/>
              </a:rPr>
              <a:t>Dust grain making dust bunnies</a:t>
            </a:r>
          </a:p>
        </p:txBody>
      </p:sp>
      <p:pic>
        <p:nvPicPr>
          <p:cNvPr id="60419" name="Picture 3" descr="PlanetForma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104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Dirt clods artist</a:t>
            </a:r>
          </a:p>
        </p:txBody>
      </p:sp>
      <p:pic>
        <p:nvPicPr>
          <p:cNvPr id="71683" name="Picture 3" descr="planetaryDiskArt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324600" y="533400"/>
            <a:ext cx="2743200" cy="6172200"/>
          </a:xfrm>
        </p:spPr>
        <p:txBody>
          <a:bodyPr/>
          <a:lstStyle/>
          <a:p>
            <a:r>
              <a:rPr lang="en-US" altLang="en-US" dirty="0" smtClean="0">
                <a:solidFill>
                  <a:srgbClr val="FFFF00"/>
                </a:solidFill>
                <a:latin typeface="Arial" panose="020B0604020202020204" pitchFamily="34" charset="0"/>
                <a:cs typeface="Arial" panose="020B0604020202020204" pitchFamily="34" charset="0"/>
              </a:rPr>
              <a:t>…Dust </a:t>
            </a:r>
            <a:r>
              <a:rPr lang="en-US" altLang="en-US" dirty="0">
                <a:solidFill>
                  <a:srgbClr val="FFFF00"/>
                </a:solidFill>
                <a:latin typeface="Arial" panose="020B0604020202020204" pitchFamily="34" charset="0"/>
                <a:cs typeface="Arial" panose="020B0604020202020204" pitchFamily="34" charset="0"/>
              </a:rPr>
              <a:t>bunnies into </a:t>
            </a:r>
            <a:r>
              <a:rPr lang="en-US" altLang="en-US" dirty="0" smtClean="0">
                <a:solidFill>
                  <a:srgbClr val="FFFF00"/>
                </a:solidFill>
                <a:latin typeface="Arial" panose="020B0604020202020204" pitchFamily="34" charset="0"/>
                <a:cs typeface="Arial" panose="020B0604020202020204" pitchFamily="34" charset="0"/>
              </a:rPr>
              <a:t>proto-planets</a:t>
            </a:r>
            <a:endParaRPr lang="en-US" altLang="en-US" dirty="0">
              <a:solidFill>
                <a:srgbClr val="FFFF00"/>
              </a:solidFill>
              <a:latin typeface="Arial" panose="020B0604020202020204" pitchFamily="34" charset="0"/>
              <a:cs typeface="Arial" panose="020B0604020202020204" pitchFamily="34" charset="0"/>
            </a:endParaRPr>
          </a:p>
        </p:txBody>
      </p:sp>
      <p:pic>
        <p:nvPicPr>
          <p:cNvPr id="61443" name="Picture 3" descr="PlanetFormat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484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09600" y="0"/>
            <a:ext cx="7772400" cy="838200"/>
          </a:xfrm>
        </p:spPr>
        <p:txBody>
          <a:bodyPr/>
          <a:lstStyle/>
          <a:p>
            <a:r>
              <a:rPr lang="en-US" altLang="en-US" sz="3200" dirty="0">
                <a:solidFill>
                  <a:srgbClr val="FFFF00"/>
                </a:solidFill>
                <a:latin typeface="Arial" panose="020B0604020202020204" pitchFamily="34" charset="0"/>
              </a:rPr>
              <a:t>Late in Planet </a:t>
            </a:r>
            <a:r>
              <a:rPr lang="en-US" altLang="en-US" sz="3200" dirty="0" smtClean="0">
                <a:solidFill>
                  <a:srgbClr val="FFFF00"/>
                </a:solidFill>
                <a:latin typeface="Arial" panose="020B0604020202020204" pitchFamily="34" charset="0"/>
              </a:rPr>
              <a:t>Formation</a:t>
            </a:r>
            <a:endParaRPr lang="en-US" altLang="en-US" sz="3200" dirty="0">
              <a:solidFill>
                <a:srgbClr val="FFFF00"/>
              </a:solidFill>
              <a:latin typeface="Arial" panose="020B0604020202020204" pitchFamily="34" charset="0"/>
            </a:endParaRPr>
          </a:p>
        </p:txBody>
      </p:sp>
      <p:sp>
        <p:nvSpPr>
          <p:cNvPr id="151555" name="Rectangle 3"/>
          <p:cNvSpPr>
            <a:spLocks noGrp="1" noChangeArrowheads="1"/>
          </p:cNvSpPr>
          <p:nvPr>
            <p:ph type="body" idx="1"/>
          </p:nvPr>
        </p:nvSpPr>
        <p:spPr/>
        <p:txBody>
          <a:bodyPr/>
          <a:lstStyle/>
          <a:p>
            <a:endParaRPr lang="en-US" altLang="en-US"/>
          </a:p>
        </p:txBody>
      </p:sp>
      <p:pic>
        <p:nvPicPr>
          <p:cNvPr id="151556" name="Picture 4" descr="chunksHittingYoungPla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6142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52400" y="0"/>
            <a:ext cx="8839200" cy="762000"/>
          </a:xfrm>
        </p:spPr>
        <p:txBody>
          <a:bodyPr/>
          <a:lstStyle/>
          <a:p>
            <a:r>
              <a:rPr lang="en-US" altLang="en-US" sz="2400" b="1" dirty="0">
                <a:solidFill>
                  <a:srgbClr val="FFFF00"/>
                </a:solidFill>
                <a:latin typeface="Arial" panose="020B0604020202020204" pitchFamily="34" charset="0"/>
              </a:rPr>
              <a:t>The “Fast” Scenario: </a:t>
            </a:r>
            <a:r>
              <a:rPr lang="en-US" altLang="en-US" sz="2400" b="1" dirty="0" err="1">
                <a:solidFill>
                  <a:srgbClr val="FFFF00"/>
                </a:solidFill>
                <a:latin typeface="Arial" panose="020B0604020202020204" pitchFamily="34" charset="0"/>
              </a:rPr>
              <a:t>Eddys</a:t>
            </a:r>
            <a:r>
              <a:rPr lang="en-US" altLang="en-US" sz="2400" b="1" dirty="0">
                <a:solidFill>
                  <a:srgbClr val="FFFF00"/>
                </a:solidFill>
                <a:latin typeface="Arial" panose="020B0604020202020204" pitchFamily="34" charset="0"/>
              </a:rPr>
              <a:t> into Proto-Planets, into Planets</a:t>
            </a:r>
          </a:p>
        </p:txBody>
      </p:sp>
      <p:pic>
        <p:nvPicPr>
          <p:cNvPr id="72707" name="Picture 3" descr="Edd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841375"/>
            <a:ext cx="7086600" cy="6016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SSbirth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85800" y="0"/>
            <a:ext cx="7632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p:cNvSpPr>
            <a:spLocks noGrp="1" noChangeArrowheads="1"/>
          </p:cNvSpPr>
          <p:nvPr>
            <p:ph type="title" idx="4294967295"/>
          </p:nvPr>
        </p:nvSpPr>
        <p:spPr/>
        <p:txBody>
          <a:bodyPr/>
          <a:lstStyle/>
          <a:p>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0" y="152400"/>
            <a:ext cx="8991600" cy="1143000"/>
          </a:xfrm>
        </p:spPr>
        <p:txBody>
          <a:bodyPr/>
          <a:lstStyle/>
          <a:p>
            <a:r>
              <a:rPr lang="en-US" altLang="en-US" sz="3600" b="1" dirty="0">
                <a:latin typeface="Arial" panose="020B0604020202020204" pitchFamily="34" charset="0"/>
              </a:rPr>
              <a:t>A key to the mystery is measuring the masses of proto-planetary disks.</a:t>
            </a:r>
          </a:p>
        </p:txBody>
      </p:sp>
      <p:sp>
        <p:nvSpPr>
          <p:cNvPr id="139267" name="Rectangle 3"/>
          <p:cNvSpPr>
            <a:spLocks noGrp="1" noChangeArrowheads="1"/>
          </p:cNvSpPr>
          <p:nvPr>
            <p:ph type="body" idx="1"/>
          </p:nvPr>
        </p:nvSpPr>
        <p:spPr>
          <a:xfrm>
            <a:off x="381000" y="1676400"/>
            <a:ext cx="8458200" cy="4876800"/>
          </a:xfrm>
        </p:spPr>
        <p:txBody>
          <a:bodyPr/>
          <a:lstStyle/>
          <a:p>
            <a:pPr>
              <a:lnSpc>
                <a:spcPct val="80000"/>
              </a:lnSpc>
            </a:pPr>
            <a:r>
              <a:rPr lang="en-US" altLang="en-US" sz="2800"/>
              <a:t>Do disks stay massive enough for long enough to form planets?</a:t>
            </a:r>
          </a:p>
          <a:p>
            <a:pPr>
              <a:lnSpc>
                <a:spcPct val="80000"/>
              </a:lnSpc>
            </a:pPr>
            <a:r>
              <a:rPr lang="en-US" altLang="en-US" sz="2800"/>
              <a:t>Tough to answer, because atomic hydrogen cools to form molecular hydrogen, which is very hard to detect.</a:t>
            </a:r>
          </a:p>
          <a:p>
            <a:pPr>
              <a:lnSpc>
                <a:spcPct val="80000"/>
              </a:lnSpc>
            </a:pPr>
            <a:r>
              <a:rPr lang="en-US" altLang="en-US" sz="2800"/>
              <a:t>Clever astronomers have used a new clue; measure the hydrogen isotope deuterium, whose abundance is directly proportional to ordinary hydrogen. </a:t>
            </a:r>
            <a:r>
              <a:rPr lang="en-US" altLang="en-US" sz="2800">
                <a:hlinkClick r:id="rId2"/>
              </a:rPr>
              <a:t>They’ve done this for a young star TW Hydrae</a:t>
            </a:r>
            <a:r>
              <a:rPr lang="en-US" altLang="en-US" sz="2800"/>
              <a:t>, which is only 3-10M yrs old, and find the disk is much more massive than they had guessed.</a:t>
            </a:r>
          </a:p>
          <a:p>
            <a:pPr>
              <a:lnSpc>
                <a:spcPct val="80000"/>
              </a:lnSpc>
            </a:pPr>
            <a:r>
              <a:rPr lang="en-US" altLang="en-US" sz="2800"/>
              <a:t>Maybe at least many disks stay massive long enough for the “slow” method to work? </a:t>
            </a:r>
          </a:p>
          <a:p>
            <a:pPr>
              <a:lnSpc>
                <a:spcPct val="80000"/>
              </a:lnSpc>
            </a:pPr>
            <a:r>
              <a:rPr lang="en-US" altLang="en-US" sz="2800"/>
              <a:t>But still….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85800" y="0"/>
            <a:ext cx="7772400" cy="1143000"/>
          </a:xfrm>
        </p:spPr>
        <p:txBody>
          <a:bodyPr/>
          <a:lstStyle/>
          <a:p>
            <a:r>
              <a:rPr lang="en-US" altLang="en-US" b="1" dirty="0">
                <a:latin typeface="Arial" panose="020B0604020202020204" pitchFamily="34" charset="0"/>
              </a:rPr>
              <a:t>We’re beginning to see…</a:t>
            </a:r>
          </a:p>
        </p:txBody>
      </p:sp>
      <p:sp>
        <p:nvSpPr>
          <p:cNvPr id="115715" name="Rectangle 3"/>
          <p:cNvSpPr>
            <a:spLocks noGrp="1" noChangeArrowheads="1"/>
          </p:cNvSpPr>
          <p:nvPr>
            <p:ph type="body" idx="1"/>
          </p:nvPr>
        </p:nvSpPr>
        <p:spPr>
          <a:xfrm>
            <a:off x="685800" y="1981200"/>
            <a:ext cx="7772400" cy="4876800"/>
          </a:xfrm>
        </p:spPr>
        <p:txBody>
          <a:bodyPr/>
          <a:lstStyle/>
          <a:p>
            <a:pPr>
              <a:lnSpc>
                <a:spcPct val="90000"/>
              </a:lnSpc>
            </a:pPr>
            <a:r>
              <a:rPr lang="en-US" altLang="en-US"/>
              <a:t>… planets around stars that are too young and with disks too young to be well fit by the ‘slow accretion’ idea. </a:t>
            </a:r>
          </a:p>
          <a:p>
            <a:pPr>
              <a:lnSpc>
                <a:spcPct val="90000"/>
              </a:lnSpc>
            </a:pPr>
            <a:r>
              <a:rPr lang="en-US" altLang="en-US"/>
              <a:t>So the “Fast” scenario is gaining some “weight of evidence” here</a:t>
            </a:r>
          </a:p>
          <a:p>
            <a:pPr>
              <a:lnSpc>
                <a:spcPct val="90000"/>
              </a:lnSpc>
            </a:pPr>
            <a:r>
              <a:rPr lang="en-US" altLang="en-US"/>
              <a:t>Most likely, however, is that a mixture of both processes happen within different environments. Large </a:t>
            </a:r>
            <a:r>
              <a:rPr lang="en-US" altLang="en-US" i="1"/>
              <a:t>vs.</a:t>
            </a:r>
            <a:r>
              <a:rPr lang="en-US" altLang="en-US"/>
              <a:t> small stars, crowded </a:t>
            </a:r>
            <a:r>
              <a:rPr lang="en-US" altLang="en-US" i="1"/>
              <a:t>vs.</a:t>
            </a:r>
            <a:r>
              <a:rPr lang="en-US" altLang="en-US"/>
              <a:t> empty environments, etc. Alas - Occam’s Razor doesn’t always win the day.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28600" y="228600"/>
            <a:ext cx="8534400" cy="1143000"/>
          </a:xfrm>
        </p:spPr>
        <p:txBody>
          <a:bodyPr/>
          <a:lstStyle/>
          <a:p>
            <a:r>
              <a:rPr lang="en-US" altLang="en-US" sz="3200" b="1" dirty="0">
                <a:latin typeface="Arial" panose="020B0604020202020204" pitchFamily="34" charset="0"/>
              </a:rPr>
              <a:t>“Slow” Core Accretion goes faster when gravity gets strong enough, but…</a:t>
            </a:r>
          </a:p>
        </p:txBody>
      </p:sp>
      <p:sp>
        <p:nvSpPr>
          <p:cNvPr id="141315" name="Rectangle 3"/>
          <p:cNvSpPr>
            <a:spLocks noGrp="1" noChangeArrowheads="1"/>
          </p:cNvSpPr>
          <p:nvPr>
            <p:ph type="body" idx="1"/>
          </p:nvPr>
        </p:nvSpPr>
        <p:spPr>
          <a:xfrm>
            <a:off x="457200" y="1524000"/>
            <a:ext cx="8534400" cy="5334000"/>
          </a:xfrm>
        </p:spPr>
        <p:txBody>
          <a:bodyPr/>
          <a:lstStyle/>
          <a:p>
            <a:pPr>
              <a:lnSpc>
                <a:spcPct val="80000"/>
              </a:lnSpc>
            </a:pPr>
            <a:r>
              <a:rPr lang="en-US" altLang="en-US" sz="2400" dirty="0"/>
              <a:t>Once the core grows past ~0.5-1 mile across, gravity becomes significant and accelerates the process.</a:t>
            </a:r>
          </a:p>
          <a:p>
            <a:pPr>
              <a:lnSpc>
                <a:spcPct val="80000"/>
              </a:lnSpc>
            </a:pPr>
            <a:r>
              <a:rPr lang="en-US" altLang="en-US" sz="2400" dirty="0"/>
              <a:t>Growth rate goes as radius to the 4</a:t>
            </a:r>
            <a:r>
              <a:rPr lang="en-US" altLang="en-US" sz="2400" baseline="30000" dirty="0"/>
              <a:t>th</a:t>
            </a:r>
            <a:r>
              <a:rPr lang="en-US" altLang="en-US" sz="2400" dirty="0"/>
              <a:t> power (for constant density).</a:t>
            </a:r>
          </a:p>
          <a:p>
            <a:pPr>
              <a:lnSpc>
                <a:spcPct val="80000"/>
              </a:lnSpc>
            </a:pPr>
            <a:r>
              <a:rPr lang="en-US" altLang="en-US" sz="2400" dirty="0"/>
              <a:t>So, those cores which get to the self-gravity point first, quickly run away and dominate the growth, accreting the rest. </a:t>
            </a:r>
            <a:endParaRPr lang="en-US" altLang="en-US" sz="2400" dirty="0" smtClean="0"/>
          </a:p>
          <a:p>
            <a:pPr>
              <a:lnSpc>
                <a:spcPct val="80000"/>
              </a:lnSpc>
            </a:pPr>
            <a:r>
              <a:rPr lang="en-US" altLang="en-US" sz="2400" dirty="0" smtClean="0"/>
              <a:t>These </a:t>
            </a:r>
            <a:r>
              <a:rPr lang="en-US" altLang="en-US" sz="2400" dirty="0"/>
              <a:t>become the true planets. Further orbital collisions likely consolidate these into a fewer number of planets now in long-term stable orbits.</a:t>
            </a:r>
          </a:p>
          <a:p>
            <a:pPr>
              <a:lnSpc>
                <a:spcPct val="80000"/>
              </a:lnSpc>
            </a:pPr>
            <a:r>
              <a:rPr lang="en-US" altLang="en-US" sz="2400" b="1" dirty="0"/>
              <a:t>But, the key mystery is getting from dust bunnies to ~mile across</a:t>
            </a:r>
            <a:r>
              <a:rPr lang="en-US" altLang="en-US" sz="2400" dirty="0"/>
              <a:t>. How this happens is still not </a:t>
            </a:r>
            <a:r>
              <a:rPr lang="en-US" altLang="en-US" sz="2400" dirty="0" smtClean="0"/>
              <a:t>well-understood</a:t>
            </a:r>
            <a:r>
              <a:rPr lang="en-US" altLang="en-US" sz="2400" dirty="0"/>
              <a:t>. It would seem that collisions would knock these </a:t>
            </a:r>
            <a:r>
              <a:rPr lang="en-US" altLang="en-US" sz="2400" dirty="0" err="1"/>
              <a:t>planetesimals</a:t>
            </a:r>
            <a:r>
              <a:rPr lang="en-US" altLang="en-US" sz="2400" dirty="0"/>
              <a:t> apart and halt or significantly slow growth so that getting to the self-gravitation size would be difficult</a:t>
            </a:r>
            <a:r>
              <a:rPr lang="en-US" altLang="en-US" sz="2400" dirty="0" smtClean="0"/>
              <a:t>.</a:t>
            </a:r>
          </a:p>
          <a:p>
            <a:pPr>
              <a:lnSpc>
                <a:spcPct val="80000"/>
              </a:lnSpc>
            </a:pPr>
            <a:r>
              <a:rPr lang="en-US" altLang="en-US" sz="2400" dirty="0" smtClean="0"/>
              <a:t>Magnetic fields help?? Viscosity slows local relative velocity dispersions??</a:t>
            </a:r>
            <a:endParaRPr lang="en-US" altLang="en-US" sz="2400" dirty="0"/>
          </a:p>
          <a:p>
            <a:pPr>
              <a:lnSpc>
                <a:spcPct val="80000"/>
              </a:lnSpc>
            </a:pPr>
            <a:r>
              <a:rPr lang="en-US" altLang="en-US" sz="2400" dirty="0"/>
              <a:t>This is not yet solved to our satisfaction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1026"/>
          <p:cNvSpPr>
            <a:spLocks noGrp="1" noChangeArrowheads="1"/>
          </p:cNvSpPr>
          <p:nvPr>
            <p:ph type="title"/>
          </p:nvPr>
        </p:nvSpPr>
        <p:spPr>
          <a:xfrm>
            <a:off x="685800" y="0"/>
            <a:ext cx="7772400" cy="762000"/>
          </a:xfrm>
        </p:spPr>
        <p:txBody>
          <a:bodyPr/>
          <a:lstStyle/>
          <a:p>
            <a:r>
              <a:rPr lang="en-US" altLang="en-US" sz="3600" dirty="0">
                <a:solidFill>
                  <a:srgbClr val="FFFF00"/>
                </a:solidFill>
                <a:latin typeface="Arial" panose="020B0604020202020204" pitchFamily="34" charset="0"/>
              </a:rPr>
              <a:t>Some real disks…Fomalhaut’s</a:t>
            </a:r>
          </a:p>
        </p:txBody>
      </p:sp>
      <p:pic>
        <p:nvPicPr>
          <p:cNvPr id="46083" name="Picture 1027" descr="fomalhaut_hst_c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927100"/>
            <a:ext cx="6292850" cy="574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latin typeface="Arial" panose="020B0604020202020204" pitchFamily="34" charset="0"/>
                <a:cs typeface="Arial" panose="020B0604020202020204" pitchFamily="34" charset="0"/>
              </a:rPr>
              <a:t>And – First Lecture:</a:t>
            </a:r>
            <a:endParaRPr lang="en-US" sz="6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3000" y="2514600"/>
            <a:ext cx="7772400" cy="4114800"/>
          </a:xfrm>
        </p:spPr>
        <p:txBody>
          <a:bodyPr/>
          <a:lstStyle/>
          <a:p>
            <a:r>
              <a:rPr lang="en-US" dirty="0" smtClean="0"/>
              <a:t>Planets and their Formation</a:t>
            </a:r>
          </a:p>
          <a:p>
            <a:r>
              <a:rPr lang="en-US" dirty="0" smtClean="0"/>
              <a:t>Followed by Short Demo in the Planetarium</a:t>
            </a:r>
            <a:endParaRPr lang="en-US" dirty="0"/>
          </a:p>
        </p:txBody>
      </p:sp>
    </p:spTree>
    <p:extLst>
      <p:ext uri="{BB962C8B-B14F-4D97-AF65-F5344CB8AC3E}">
        <p14:creationId xmlns:p14="http://schemas.microsoft.com/office/powerpoint/2010/main" val="3222973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Beta pictoris</a:t>
            </a:r>
          </a:p>
        </p:txBody>
      </p:sp>
      <p:pic>
        <p:nvPicPr>
          <p:cNvPr id="47107" name="Picture 3" descr="Beta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915400" cy="565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Beta pic diagram</a:t>
            </a:r>
          </a:p>
        </p:txBody>
      </p:sp>
      <p:pic>
        <p:nvPicPr>
          <p:cNvPr id="48131" name="Picture 3" descr="beta 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305800" cy="617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7772400" cy="1600200"/>
          </a:xfrm>
        </p:spPr>
        <p:txBody>
          <a:bodyPr/>
          <a:lstStyle/>
          <a:p>
            <a:r>
              <a:rPr lang="en-US" altLang="en-US" dirty="0" smtClean="0">
                <a:solidFill>
                  <a:srgbClr val="FFFF00"/>
                </a:solidFill>
                <a:latin typeface="Arial" panose="020B0604020202020204" pitchFamily="34" charset="0"/>
                <a:cs typeface="Arial" panose="020B0604020202020204" pitchFamily="34" charset="0"/>
              </a:rPr>
              <a:t>Epsilon </a:t>
            </a:r>
            <a:r>
              <a:rPr lang="en-US" altLang="en-US" dirty="0" err="1" smtClean="0">
                <a:solidFill>
                  <a:srgbClr val="FFFF00"/>
                </a:solidFill>
                <a:latin typeface="Arial" panose="020B0604020202020204" pitchFamily="34" charset="0"/>
                <a:cs typeface="Arial" panose="020B0604020202020204" pitchFamily="34" charset="0"/>
              </a:rPr>
              <a:t>Eridani</a:t>
            </a:r>
            <a:r>
              <a:rPr lang="en-US" altLang="en-US" dirty="0" smtClean="0">
                <a:solidFill>
                  <a:srgbClr val="FFFF00"/>
                </a:solidFill>
                <a:latin typeface="Arial" panose="020B0604020202020204" pitchFamily="34" charset="0"/>
                <a:cs typeface="Arial" panose="020B0604020202020204" pitchFamily="34" charset="0"/>
              </a:rPr>
              <a:t> System; early images a decade ago already show proto-planetary globs</a:t>
            </a:r>
            <a:endParaRPr lang="en-US" altLang="en-US" dirty="0">
              <a:solidFill>
                <a:srgbClr val="FFFF00"/>
              </a:solidFill>
              <a:latin typeface="Arial" panose="020B0604020202020204" pitchFamily="34" charset="0"/>
              <a:cs typeface="Arial" panose="020B0604020202020204" pitchFamily="34" charset="0"/>
            </a:endParaRPr>
          </a:p>
        </p:txBody>
      </p:sp>
      <p:pic>
        <p:nvPicPr>
          <p:cNvPr id="52227" name="Picture 3" descr="EpsEridaniiD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7645"/>
            <a:ext cx="9372600" cy="4691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a:xfrm>
            <a:off x="228600" y="0"/>
            <a:ext cx="8915400" cy="1143000"/>
          </a:xfrm>
        </p:spPr>
        <p:txBody>
          <a:bodyPr/>
          <a:lstStyle/>
          <a:p>
            <a:r>
              <a:rPr lang="en-US" altLang="en-US" sz="2400" dirty="0">
                <a:solidFill>
                  <a:srgbClr val="FFFF00"/>
                </a:solidFill>
                <a:latin typeface="Arial" panose="020B0604020202020204" pitchFamily="34" charset="0"/>
              </a:rPr>
              <a:t>Probably you have some mix of both processes happening at the same time. Dirt clods within </a:t>
            </a:r>
            <a:r>
              <a:rPr lang="en-US" altLang="en-US" sz="2400" dirty="0" err="1">
                <a:solidFill>
                  <a:srgbClr val="FFFF00"/>
                </a:solidFill>
                <a:latin typeface="Arial" panose="020B0604020202020204" pitchFamily="34" charset="0"/>
              </a:rPr>
              <a:t>eddys</a:t>
            </a:r>
            <a:r>
              <a:rPr lang="en-US" altLang="en-US" sz="2400" dirty="0">
                <a:solidFill>
                  <a:srgbClr val="FFFF00"/>
                </a:solidFill>
                <a:latin typeface="Arial" panose="020B0604020202020204" pitchFamily="34" charset="0"/>
              </a:rPr>
              <a:t> or rings</a:t>
            </a:r>
          </a:p>
        </p:txBody>
      </p:sp>
      <p:pic>
        <p:nvPicPr>
          <p:cNvPr id="44035" name="Picture 1027" descr="debrisDisk_comb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Planet gap, inspiral</a:t>
            </a:r>
          </a:p>
        </p:txBody>
      </p:sp>
      <p:pic>
        <p:nvPicPr>
          <p:cNvPr id="53251" name="Picture 3" descr="SSbirthG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
            <a:ext cx="9296400" cy="601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85800" y="0"/>
            <a:ext cx="8458200" cy="609600"/>
          </a:xfrm>
        </p:spPr>
        <p:txBody>
          <a:bodyPr/>
          <a:lstStyle/>
          <a:p>
            <a:r>
              <a:rPr lang="en-US" altLang="en-US" sz="3200" dirty="0">
                <a:solidFill>
                  <a:srgbClr val="FFFF00"/>
                </a:solidFill>
                <a:latin typeface="Arial" panose="020B0604020202020204" pitchFamily="34" charset="0"/>
              </a:rPr>
              <a:t>Young </a:t>
            </a:r>
            <a:r>
              <a:rPr lang="en-US" altLang="en-US" sz="3200" dirty="0" err="1">
                <a:solidFill>
                  <a:srgbClr val="FFFF00"/>
                </a:solidFill>
                <a:latin typeface="Arial" panose="020B0604020202020204" pitchFamily="34" charset="0"/>
              </a:rPr>
              <a:t>Protostars</a:t>
            </a:r>
            <a:r>
              <a:rPr lang="en-US" altLang="en-US" sz="3200" dirty="0">
                <a:solidFill>
                  <a:srgbClr val="FFFF00"/>
                </a:solidFill>
                <a:latin typeface="Arial" panose="020B0604020202020204" pitchFamily="34" charset="0"/>
              </a:rPr>
              <a:t> in Dusty Environments</a:t>
            </a:r>
          </a:p>
        </p:txBody>
      </p:sp>
      <p:sp>
        <p:nvSpPr>
          <p:cNvPr id="146435" name="Rectangle 3"/>
          <p:cNvSpPr>
            <a:spLocks noGrp="1" noChangeArrowheads="1"/>
          </p:cNvSpPr>
          <p:nvPr>
            <p:ph type="body" idx="1"/>
          </p:nvPr>
        </p:nvSpPr>
        <p:spPr/>
        <p:txBody>
          <a:bodyPr/>
          <a:lstStyle/>
          <a:p>
            <a:endParaRPr lang="en-US" altLang="en-US"/>
          </a:p>
        </p:txBody>
      </p:sp>
      <p:pic>
        <p:nvPicPr>
          <p:cNvPr id="146436" name="Picture 4" descr="091214-hubble-protoplanet-disks-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93738"/>
            <a:ext cx="7391400" cy="616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762000" y="0"/>
            <a:ext cx="7772400" cy="838200"/>
          </a:xfrm>
        </p:spPr>
        <p:txBody>
          <a:bodyPr/>
          <a:lstStyle/>
          <a:p>
            <a:r>
              <a:rPr lang="en-US" altLang="en-US" sz="2000" b="1" dirty="0">
                <a:solidFill>
                  <a:srgbClr val="FFFF00"/>
                </a:solidFill>
                <a:latin typeface="Arial" panose="020B0604020202020204" pitchFamily="34" charset="0"/>
              </a:rPr>
              <a:t>This Simulation planet migrated from 2.5AU to 0.6AU and then out to 1.4 AU where it settled, in 10 million years</a:t>
            </a:r>
          </a:p>
        </p:txBody>
      </p:sp>
      <p:sp>
        <p:nvSpPr>
          <p:cNvPr id="149507" name="Rectangle 3"/>
          <p:cNvSpPr>
            <a:spLocks noGrp="1" noChangeArrowheads="1"/>
          </p:cNvSpPr>
          <p:nvPr>
            <p:ph type="body" idx="1"/>
          </p:nvPr>
        </p:nvSpPr>
        <p:spPr/>
        <p:txBody>
          <a:bodyPr/>
          <a:lstStyle/>
          <a:p>
            <a:endParaRPr lang="en-US" altLang="en-US"/>
          </a:p>
        </p:txBody>
      </p:sp>
      <p:pic>
        <p:nvPicPr>
          <p:cNvPr id="149508" name="Picture 4" descr="migration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71538"/>
            <a:ext cx="8001000" cy="5986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81000" y="0"/>
            <a:ext cx="8458200" cy="1143000"/>
          </a:xfrm>
        </p:spPr>
        <p:txBody>
          <a:bodyPr/>
          <a:lstStyle/>
          <a:p>
            <a:r>
              <a:rPr lang="en-US" altLang="en-US" sz="3200" dirty="0">
                <a:solidFill>
                  <a:srgbClr val="FFFF00"/>
                </a:solidFill>
                <a:latin typeface="Arial" panose="020B0604020202020204" pitchFamily="34" charset="0"/>
              </a:rPr>
              <a:t>“Strafing” Shows Prior Dust Disk Evidence</a:t>
            </a:r>
          </a:p>
        </p:txBody>
      </p:sp>
      <p:sp>
        <p:nvSpPr>
          <p:cNvPr id="150531" name="Rectangle 3"/>
          <p:cNvSpPr>
            <a:spLocks noGrp="1" noChangeArrowheads="1"/>
          </p:cNvSpPr>
          <p:nvPr>
            <p:ph type="body" idx="1"/>
          </p:nvPr>
        </p:nvSpPr>
        <p:spPr/>
        <p:txBody>
          <a:bodyPr/>
          <a:lstStyle/>
          <a:p>
            <a:endParaRPr lang="en-US" altLang="en-US"/>
          </a:p>
        </p:txBody>
      </p:sp>
      <p:pic>
        <p:nvPicPr>
          <p:cNvPr id="150532" name="Picture 4" descr="straf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28813"/>
            <a:ext cx="8763000" cy="4929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381000"/>
            <a:ext cx="8153400" cy="1143000"/>
          </a:xfrm>
        </p:spPr>
        <p:txBody>
          <a:bodyPr/>
          <a:lstStyle/>
          <a:p>
            <a:r>
              <a:rPr lang="en-US" altLang="en-US" sz="4000" b="1" dirty="0">
                <a:latin typeface="Arial" panose="020B0604020202020204" pitchFamily="34" charset="0"/>
              </a:rPr>
              <a:t>Is There Any Visible Remnant of our Dusty </a:t>
            </a:r>
            <a:r>
              <a:rPr lang="en-US" altLang="en-US" sz="4000" b="1" dirty="0" err="1">
                <a:latin typeface="Arial" panose="020B0604020202020204" pitchFamily="34" charset="0"/>
              </a:rPr>
              <a:t>Disky</a:t>
            </a:r>
            <a:r>
              <a:rPr lang="en-US" altLang="en-US" sz="4000" b="1" dirty="0">
                <a:latin typeface="Arial" panose="020B0604020202020204" pitchFamily="34" charset="0"/>
              </a:rPr>
              <a:t> Beginnings?</a:t>
            </a:r>
          </a:p>
        </p:txBody>
      </p:sp>
      <p:sp>
        <p:nvSpPr>
          <p:cNvPr id="113667" name="Rectangle 3"/>
          <p:cNvSpPr>
            <a:spLocks noGrp="1" noChangeArrowheads="1"/>
          </p:cNvSpPr>
          <p:nvPr>
            <p:ph type="body" idx="1"/>
          </p:nvPr>
        </p:nvSpPr>
        <p:spPr>
          <a:xfrm>
            <a:off x="685800" y="1981200"/>
            <a:ext cx="7772400" cy="4495800"/>
          </a:xfrm>
        </p:spPr>
        <p:txBody>
          <a:bodyPr/>
          <a:lstStyle/>
          <a:p>
            <a:pPr>
              <a:lnSpc>
                <a:spcPct val="80000"/>
              </a:lnSpc>
            </a:pPr>
            <a:r>
              <a:rPr lang="en-US" altLang="en-US" sz="2800"/>
              <a:t>Yes – it’s written in the structure of our Solar system! Planets all orbit in the same plane (pretty much), and all in the same direction, and all in nearly circular orbits</a:t>
            </a:r>
          </a:p>
          <a:p>
            <a:pPr>
              <a:lnSpc>
                <a:spcPct val="80000"/>
              </a:lnSpc>
            </a:pPr>
            <a:endParaRPr lang="en-US" altLang="en-US" sz="2800"/>
          </a:p>
          <a:p>
            <a:pPr>
              <a:lnSpc>
                <a:spcPct val="80000"/>
              </a:lnSpc>
            </a:pPr>
            <a:r>
              <a:rPr lang="en-US" altLang="en-US" sz="2800"/>
              <a:t>And… You can see a pale echo of our dusty disk as the Zodiacal Light</a:t>
            </a:r>
          </a:p>
          <a:p>
            <a:pPr>
              <a:lnSpc>
                <a:spcPct val="80000"/>
              </a:lnSpc>
            </a:pPr>
            <a:r>
              <a:rPr lang="en-US" altLang="en-US" sz="2800"/>
              <a:t>However, much of the Zodiacal Light is due to fresher dust made by collisions with existing asteroids, calculations indicate – so, it’s not all primordial. Maybe most is fresher.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2362200"/>
            <a:ext cx="2971800" cy="1143000"/>
          </a:xfrm>
        </p:spPr>
        <p:txBody>
          <a:bodyPr/>
          <a:lstStyle/>
          <a:p>
            <a:r>
              <a:rPr lang="en-US" altLang="en-US" sz="4000" b="1" dirty="0">
                <a:solidFill>
                  <a:srgbClr val="FFFF00"/>
                </a:solidFill>
                <a:latin typeface="Arial" panose="020B0604020202020204" pitchFamily="34" charset="0"/>
              </a:rPr>
              <a:t>Zodiacal light</a:t>
            </a:r>
            <a:r>
              <a:rPr lang="en-US" altLang="en-US" sz="4000" dirty="0">
                <a:solidFill>
                  <a:srgbClr val="FFFF00"/>
                </a:solidFill>
              </a:rPr>
              <a:t> – </a:t>
            </a:r>
            <a:r>
              <a:rPr lang="en-US" altLang="en-US" sz="2800" dirty="0">
                <a:solidFill>
                  <a:srgbClr val="FFFF00"/>
                </a:solidFill>
              </a:rPr>
              <a:t>a faint band of light seen just</a:t>
            </a:r>
            <a:r>
              <a:rPr lang="en-US" altLang="en-US" sz="4000" dirty="0">
                <a:solidFill>
                  <a:srgbClr val="FFFF00"/>
                </a:solidFill>
              </a:rPr>
              <a:t> </a:t>
            </a:r>
            <a:r>
              <a:rPr lang="en-US" altLang="en-US" sz="2800" dirty="0">
                <a:solidFill>
                  <a:srgbClr val="FFFF00"/>
                </a:solidFill>
              </a:rPr>
              <a:t>after sunset or before sunrise, due to forward scattering of sunlight off dust in the plane of the solar </a:t>
            </a:r>
            <a:r>
              <a:rPr lang="en-US" altLang="en-US" sz="2800" dirty="0" smtClean="0">
                <a:solidFill>
                  <a:srgbClr val="FFFF00"/>
                </a:solidFill>
              </a:rPr>
              <a:t>system</a:t>
            </a:r>
            <a:br>
              <a:rPr lang="en-US" altLang="en-US" sz="2800" dirty="0" smtClean="0">
                <a:solidFill>
                  <a:srgbClr val="FFFF00"/>
                </a:solidFill>
              </a:rPr>
            </a:br>
            <a:r>
              <a:rPr lang="en-US" altLang="en-US" sz="2800" dirty="0" smtClean="0">
                <a:solidFill>
                  <a:srgbClr val="FFFF00"/>
                </a:solidFill>
              </a:rPr>
              <a:t>We’ll look for this on our field trip</a:t>
            </a:r>
            <a:endParaRPr lang="en-US" altLang="en-US" sz="2800" dirty="0">
              <a:solidFill>
                <a:srgbClr val="FFFF00"/>
              </a:solidFill>
            </a:endParaRPr>
          </a:p>
        </p:txBody>
      </p:sp>
      <p:pic>
        <p:nvPicPr>
          <p:cNvPr id="66563" name="Picture 3" descr="zodiacal_seip_label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0"/>
            <a:ext cx="533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381000" y="0"/>
            <a:ext cx="7772400" cy="1143000"/>
          </a:xfrm>
        </p:spPr>
        <p:txBody>
          <a:bodyPr/>
          <a:lstStyle/>
          <a:p>
            <a:r>
              <a:rPr lang="en-US" altLang="en-US" sz="4000" b="1" dirty="0">
                <a:latin typeface="Arial" panose="020B0604020202020204" pitchFamily="34" charset="0"/>
              </a:rPr>
              <a:t>Chapters 7,8: Formation of the Solar System</a:t>
            </a:r>
          </a:p>
        </p:txBody>
      </p:sp>
      <p:sp>
        <p:nvSpPr>
          <p:cNvPr id="18435" name="Rectangle 3"/>
          <p:cNvSpPr>
            <a:spLocks noGrp="1" noChangeArrowheads="1"/>
          </p:cNvSpPr>
          <p:nvPr>
            <p:ph type="subTitle" idx="1"/>
          </p:nvPr>
        </p:nvSpPr>
        <p:spPr>
          <a:xfrm>
            <a:off x="1066800" y="1295400"/>
            <a:ext cx="6400800" cy="1752600"/>
          </a:xfrm>
        </p:spPr>
        <p:txBody>
          <a:bodyPr/>
          <a:lstStyle/>
          <a:p>
            <a:pPr algn="l">
              <a:buFontTx/>
              <a:buChar char="•"/>
            </a:pPr>
            <a:r>
              <a:rPr lang="en-US" altLang="en-US" sz="2400"/>
              <a:t>Stars, solar systems form within giant molecular clouds</a:t>
            </a:r>
          </a:p>
          <a:p>
            <a:pPr algn="l">
              <a:buFontTx/>
              <a:buChar char="•"/>
            </a:pPr>
            <a:r>
              <a:rPr lang="en-US" altLang="en-US" sz="2400"/>
              <a:t>Requires </a:t>
            </a:r>
            <a:r>
              <a:rPr lang="en-US" altLang="en-US" sz="2400" b="1"/>
              <a:t>high density</a:t>
            </a:r>
            <a:r>
              <a:rPr lang="en-US" altLang="en-US" sz="2400"/>
              <a:t>, </a:t>
            </a:r>
            <a:r>
              <a:rPr lang="en-US" altLang="en-US" sz="2400" b="1"/>
              <a:t>dust, and low temperatures</a:t>
            </a:r>
            <a:r>
              <a:rPr lang="en-US" altLang="en-US" sz="2400"/>
              <a:t> to initiate gravitational collapse</a:t>
            </a:r>
          </a:p>
          <a:p>
            <a:pPr algn="l">
              <a:buFontTx/>
              <a:buChar char="•"/>
            </a:pPr>
            <a:r>
              <a:rPr lang="en-US" altLang="en-US" sz="2400"/>
              <a:t>Our solar system apparently formed after blast wave from a supernova compressed a giant molecular cloud, forming hundreds or thousands of stars; sun was one of them</a:t>
            </a:r>
          </a:p>
          <a:p>
            <a:pPr algn="l">
              <a:buFontTx/>
              <a:buChar char="•"/>
            </a:pPr>
            <a:r>
              <a:rPr lang="en-US" altLang="en-US" sz="2400"/>
              <a:t>Tidal torque produces angular momentum</a:t>
            </a:r>
          </a:p>
          <a:p>
            <a:pPr algn="l">
              <a:buFontTx/>
              <a:buChar char="•"/>
            </a:pPr>
            <a:r>
              <a:rPr lang="en-US" altLang="en-US" sz="2400"/>
              <a:t>Gravitational collapse then flattens to a disk</a:t>
            </a:r>
          </a:p>
          <a:p>
            <a:pPr algn="l">
              <a:buFontTx/>
              <a:buChar char="•"/>
            </a:pPr>
            <a:r>
              <a:rPr lang="en-US" altLang="en-US" sz="2400"/>
              <a:t>Eddy formation, merging, proto-planets gravitational collapse to form planets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0" y="0"/>
            <a:ext cx="8915400" cy="1143000"/>
          </a:xfrm>
        </p:spPr>
        <p:txBody>
          <a:bodyPr/>
          <a:lstStyle/>
          <a:p>
            <a:r>
              <a:rPr lang="en-US" altLang="en-US" sz="3200" b="1" dirty="0">
                <a:latin typeface="Arial" panose="020B0604020202020204" pitchFamily="34" charset="0"/>
              </a:rPr>
              <a:t>What Actually Triggered the start of the collapse to OUR Solar System?</a:t>
            </a:r>
          </a:p>
        </p:txBody>
      </p:sp>
      <p:sp>
        <p:nvSpPr>
          <p:cNvPr id="112643" name="Rectangle 3"/>
          <p:cNvSpPr>
            <a:spLocks noGrp="1" noChangeArrowheads="1"/>
          </p:cNvSpPr>
          <p:nvPr>
            <p:ph type="body" idx="1"/>
          </p:nvPr>
        </p:nvSpPr>
        <p:spPr>
          <a:xfrm>
            <a:off x="228600" y="1219200"/>
            <a:ext cx="8686800" cy="5638800"/>
          </a:xfrm>
        </p:spPr>
        <p:txBody>
          <a:bodyPr/>
          <a:lstStyle/>
          <a:p>
            <a:pPr>
              <a:lnSpc>
                <a:spcPct val="80000"/>
              </a:lnSpc>
            </a:pPr>
            <a:r>
              <a:rPr lang="en-US" altLang="en-US" sz="2800"/>
              <a:t>Evidence favors a supernova explosion nearby did the job…</a:t>
            </a:r>
          </a:p>
          <a:p>
            <a:pPr>
              <a:lnSpc>
                <a:spcPct val="80000"/>
              </a:lnSpc>
            </a:pPr>
            <a:r>
              <a:rPr lang="en-US" altLang="en-US" sz="2800"/>
              <a:t>SN blast wave compresses interstellar cloud rapidly, and the debris of that explosion is contained in the first objects to solidify in our solar system. Meteoroids.</a:t>
            </a:r>
          </a:p>
          <a:p>
            <a:pPr>
              <a:lnSpc>
                <a:spcPct val="80000"/>
              </a:lnSpc>
            </a:pPr>
            <a:r>
              <a:rPr lang="en-US" altLang="en-US" sz="2800"/>
              <a:t>Aluminum 26 has a half-life of only 700,000 years, decays to Magnesium 26. And Mg-26 is INSIDE meteorites</a:t>
            </a:r>
          </a:p>
          <a:p>
            <a:pPr>
              <a:lnSpc>
                <a:spcPct val="80000"/>
              </a:lnSpc>
            </a:pPr>
            <a:r>
              <a:rPr lang="en-US" altLang="en-US" sz="2800"/>
              <a:t>That says Al-26 was put into the meteoroid when it was still molten and since they age-date almost all to the same date – 4.56 billion years ago – that looks like the formation date. (Ergo, a supernova went off nearby less than a million years before the solar system formed. Co-incidence? Probably not. We see supernova-induced star formation elsewhere in our Galaxy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0" y="228600"/>
            <a:ext cx="9144000" cy="1143000"/>
          </a:xfrm>
        </p:spPr>
        <p:txBody>
          <a:bodyPr/>
          <a:lstStyle/>
          <a:p>
            <a:r>
              <a:rPr lang="en-US" altLang="en-US" sz="3200" b="1" dirty="0" smtClean="0">
                <a:latin typeface="Arial" panose="020B0604020202020204" pitchFamily="34" charset="0"/>
              </a:rPr>
              <a:t>Massive star supernova nearby could do it</a:t>
            </a:r>
            <a:endParaRPr lang="en-US" altLang="en-US" sz="3200" b="1" dirty="0">
              <a:latin typeface="Arial" panose="020B0604020202020204" pitchFamily="34" charset="0"/>
            </a:endParaRPr>
          </a:p>
        </p:txBody>
      </p:sp>
      <p:sp>
        <p:nvSpPr>
          <p:cNvPr id="143363" name="Rectangle 3"/>
          <p:cNvSpPr>
            <a:spLocks noGrp="1" noChangeArrowheads="1"/>
          </p:cNvSpPr>
          <p:nvPr>
            <p:ph type="body" idx="1"/>
          </p:nvPr>
        </p:nvSpPr>
        <p:spPr>
          <a:xfrm>
            <a:off x="685800" y="1981200"/>
            <a:ext cx="7772400" cy="4876800"/>
          </a:xfrm>
        </p:spPr>
        <p:txBody>
          <a:bodyPr/>
          <a:lstStyle/>
          <a:p>
            <a:pPr>
              <a:buFontTx/>
              <a:buNone/>
            </a:pPr>
            <a:r>
              <a:rPr lang="en-US" altLang="en-US"/>
              <a:t> </a:t>
            </a:r>
            <a:r>
              <a:rPr lang="en-US" altLang="en-US">
                <a:hlinkClick r:id="rId2"/>
              </a:rPr>
              <a:t>Gritschneder </a:t>
            </a:r>
            <a:r>
              <a:rPr lang="en-US" altLang="en-US" i="1">
                <a:hlinkClick r:id="rId2"/>
              </a:rPr>
              <a:t>et.al.</a:t>
            </a:r>
            <a:r>
              <a:rPr lang="en-US" altLang="en-US">
                <a:hlinkClick r:id="rId2"/>
              </a:rPr>
              <a:t> (2011) </a:t>
            </a:r>
            <a:r>
              <a:rPr lang="en-US" altLang="en-US"/>
              <a:t>(summarized </a:t>
            </a:r>
            <a:r>
              <a:rPr lang="en-US" altLang="en-US">
                <a:hlinkClick r:id="rId3"/>
              </a:rPr>
              <a:t>here</a:t>
            </a:r>
            <a:r>
              <a:rPr lang="en-US" altLang="en-US"/>
              <a:t>), and </a:t>
            </a:r>
            <a:r>
              <a:rPr lang="en-US" altLang="en-US">
                <a:hlinkClick r:id="rId4"/>
              </a:rPr>
              <a:t>UCSC pdf </a:t>
            </a:r>
            <a:r>
              <a:rPr lang="en-US" altLang="en-US"/>
              <a:t>here, did hydrodynamic simulations, and find a type II supernova 5 parsecs away would produce the evidence we see – Mg 26 (from decayed Al 26) uniformly spread through the solar nebula in the abundances seen.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0" y="0"/>
            <a:ext cx="9144000" cy="1143000"/>
          </a:xfrm>
        </p:spPr>
        <p:txBody>
          <a:bodyPr/>
          <a:lstStyle/>
          <a:p>
            <a:r>
              <a:rPr lang="en-US" altLang="en-US" sz="2800" b="1" dirty="0">
                <a:latin typeface="Arial" panose="020B0604020202020204" pitchFamily="34" charset="0"/>
              </a:rPr>
              <a:t>More detail for the Curious: Argument for a Supernova-Triggered Solar System</a:t>
            </a:r>
          </a:p>
        </p:txBody>
      </p:sp>
      <p:sp>
        <p:nvSpPr>
          <p:cNvPr id="144387" name="Rectangle 3"/>
          <p:cNvSpPr>
            <a:spLocks noGrp="1" noChangeArrowheads="1"/>
          </p:cNvSpPr>
          <p:nvPr>
            <p:ph type="body" idx="1"/>
          </p:nvPr>
        </p:nvSpPr>
        <p:spPr>
          <a:xfrm>
            <a:off x="228600" y="1295400"/>
            <a:ext cx="8915400" cy="5562600"/>
          </a:xfrm>
        </p:spPr>
        <p:txBody>
          <a:bodyPr/>
          <a:lstStyle/>
          <a:p>
            <a:pPr>
              <a:lnSpc>
                <a:spcPct val="80000"/>
              </a:lnSpc>
            </a:pPr>
            <a:r>
              <a:rPr lang="en-US" altLang="en-US" sz="1600" b="1" u="sng"/>
              <a:t>Key observations…</a:t>
            </a:r>
          </a:p>
          <a:p>
            <a:pPr>
              <a:lnSpc>
                <a:spcPct val="80000"/>
              </a:lnSpc>
            </a:pPr>
            <a:r>
              <a:rPr lang="en-US" altLang="en-US" sz="1600"/>
              <a:t>1. Mg 26 is uniformly distributed throughout the solar system and throughout studied meteorites.</a:t>
            </a:r>
          </a:p>
          <a:p>
            <a:pPr>
              <a:lnSpc>
                <a:spcPct val="80000"/>
              </a:lnSpc>
            </a:pPr>
            <a:r>
              <a:rPr lang="en-US" altLang="en-US" sz="1600"/>
              <a:t>2. CAI’s (calcium rich inclusions) within meteorites have a very narrow (~1600K) temperature range within which they solidify, and this corresponds to a very narrow time range when they could incorporate Al-26. Time scale &lt;~20,000 yrs very early in formation.</a:t>
            </a:r>
          </a:p>
          <a:p>
            <a:pPr>
              <a:lnSpc>
                <a:spcPct val="80000"/>
              </a:lnSpc>
            </a:pPr>
            <a:r>
              <a:rPr lang="en-US" altLang="en-US" sz="1600"/>
              <a:t>3. CAI’s are enriched in Mg-26 relative to the other parts of the meteorite which cooled later and that enrichment is consistent across wide range of meteorites studied. </a:t>
            </a:r>
          </a:p>
          <a:p>
            <a:pPr>
              <a:lnSpc>
                <a:spcPct val="80000"/>
              </a:lnSpc>
            </a:pPr>
            <a:r>
              <a:rPr lang="en-US" altLang="en-US" sz="1600"/>
              <a:t>4. The abundance of Mg-26 correlates closely with that of Aluminum 27 (Al-27) and Al-26 is expected to correlate well with Al-27 as well (</a:t>
            </a:r>
            <a:r>
              <a:rPr lang="en-US" altLang="en-US" sz="1600">
                <a:hlinkClick r:id="rId2"/>
              </a:rPr>
              <a:t>Gritschneder </a:t>
            </a:r>
            <a:r>
              <a:rPr lang="en-US" altLang="en-US" sz="1600" i="1">
                <a:hlinkClick r:id="rId2"/>
              </a:rPr>
              <a:t>et al.</a:t>
            </a:r>
            <a:r>
              <a:rPr lang="en-US" altLang="en-US" sz="1600">
                <a:hlinkClick r:id="rId2"/>
              </a:rPr>
              <a:t> 2011</a:t>
            </a:r>
            <a:r>
              <a:rPr lang="en-US" altLang="en-US" sz="1600"/>
              <a:t>).</a:t>
            </a:r>
          </a:p>
          <a:p>
            <a:pPr>
              <a:lnSpc>
                <a:spcPct val="80000"/>
              </a:lnSpc>
            </a:pPr>
            <a:r>
              <a:rPr lang="en-US" altLang="en-US" sz="1600"/>
              <a:t>5. Freefall time for a solar system massed cloud is ~100,000 years, much too long to account for the CAI’s which cool within 20,000 years and all have uniform enrichment: Need fast, forceful compression, not freefall.</a:t>
            </a:r>
          </a:p>
          <a:p>
            <a:pPr>
              <a:lnSpc>
                <a:spcPct val="80000"/>
              </a:lnSpc>
            </a:pPr>
            <a:r>
              <a:rPr lang="en-US" altLang="en-US" sz="1600"/>
              <a:t>These observations indicated that Al-26 was injected rapidly, within 20,000 years, into the young solar nebula while it was hot enough (&gt;1600K) for CAI material to not yet have solidified.</a:t>
            </a:r>
          </a:p>
          <a:p>
            <a:pPr>
              <a:lnSpc>
                <a:spcPct val="80000"/>
              </a:lnSpc>
            </a:pPr>
            <a:r>
              <a:rPr lang="en-US" altLang="en-US" sz="1600">
                <a:hlinkClick r:id="rId3"/>
              </a:rPr>
              <a:t>Gritschneder </a:t>
            </a:r>
            <a:r>
              <a:rPr lang="en-US" altLang="en-US" sz="1600" i="1">
                <a:hlinkClick r:id="rId3"/>
              </a:rPr>
              <a:t>et.al.</a:t>
            </a:r>
            <a:r>
              <a:rPr lang="en-US" altLang="en-US" sz="1600">
                <a:hlinkClick r:id="rId3"/>
              </a:rPr>
              <a:t> 2011 </a:t>
            </a:r>
            <a:r>
              <a:rPr lang="en-US" altLang="en-US" sz="1600"/>
              <a:t>hydro simulations show a massive star supernova (type II SN) within a Giant Molecular Cloud, and 5pc away from a reasonble overdensity, would both compress the overdensity cloud to initiate star formation of the sun, and seed the overdensity material uniformly with Al-26, which would decay within a few million year entirely into Mg-26. All consistent with observations.</a:t>
            </a:r>
          </a:p>
          <a:p>
            <a:pPr>
              <a:lnSpc>
                <a:spcPct val="80000"/>
              </a:lnSpc>
            </a:pPr>
            <a:r>
              <a:rPr lang="en-US" altLang="en-US" sz="1600" b="1" u="sng"/>
              <a:t>Alternate ideas don’t work as well</a:t>
            </a:r>
          </a:p>
          <a:p>
            <a:pPr>
              <a:lnSpc>
                <a:spcPct val="80000"/>
              </a:lnSpc>
              <a:buFontTx/>
              <a:buNone/>
            </a:pPr>
            <a:r>
              <a:rPr lang="en-US" altLang="en-US" sz="1600"/>
              <a:t>-- cosmic ray induced transformations of </a:t>
            </a:r>
            <a:r>
              <a:rPr lang="en-US" altLang="en-US" sz="1600">
                <a:hlinkClick r:id="rId4"/>
              </a:rPr>
              <a:t>Ar40-&gt;Al-26-&gt;Mg-26 </a:t>
            </a:r>
            <a:r>
              <a:rPr lang="en-US" altLang="en-US" sz="1600"/>
              <a:t>over long periods in the solidified rock would not produce the uniform distribution seen since the required cosmic ray energies to produce Al-26 are low and penetrate poorly into rock. </a:t>
            </a:r>
          </a:p>
          <a:p>
            <a:pPr>
              <a:lnSpc>
                <a:spcPct val="80000"/>
              </a:lnSpc>
              <a:buFontTx/>
              <a:buNone/>
            </a:pPr>
            <a:r>
              <a:rPr lang="en-US" altLang="en-US" sz="1600"/>
              <a:t>-- Asymptotic Giant Branch stars, and massive Wolf Rayet stars can produce Al-26 into the new solar system, given enough time, but this time scale is much too long to be consistent with the uniform distribution in CAI’s, which cooled in only 20,000 years.</a:t>
            </a:r>
          </a:p>
          <a:p>
            <a:pPr>
              <a:lnSpc>
                <a:spcPct val="80000"/>
              </a:lnSpc>
            </a:pPr>
            <a:endParaRPr lang="en-US" altLang="en-US" sz="16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endParaRPr lang="en-US" altLang="en-US"/>
          </a:p>
        </p:txBody>
      </p:sp>
      <p:pic>
        <p:nvPicPr>
          <p:cNvPr id="11469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228600"/>
            <a:ext cx="7772400" cy="66294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0"/>
            <a:ext cx="7772400" cy="1143000"/>
          </a:xfrm>
        </p:spPr>
        <p:txBody>
          <a:bodyPr/>
          <a:lstStyle/>
          <a:p>
            <a:r>
              <a:rPr lang="en-US" altLang="en-US" b="1" dirty="0">
                <a:latin typeface="Arial" panose="020B0604020202020204" pitchFamily="34" charset="0"/>
              </a:rPr>
              <a:t>When did this happen?</a:t>
            </a:r>
          </a:p>
        </p:txBody>
      </p:sp>
      <p:sp>
        <p:nvSpPr>
          <p:cNvPr id="130051" name="Rectangle 3"/>
          <p:cNvSpPr>
            <a:spLocks noGrp="1" noChangeArrowheads="1"/>
          </p:cNvSpPr>
          <p:nvPr>
            <p:ph type="body" idx="1"/>
          </p:nvPr>
        </p:nvSpPr>
        <p:spPr>
          <a:xfrm>
            <a:off x="685800" y="1600200"/>
            <a:ext cx="7772400" cy="5029200"/>
          </a:xfrm>
        </p:spPr>
        <p:txBody>
          <a:bodyPr/>
          <a:lstStyle/>
          <a:p>
            <a:pPr>
              <a:lnSpc>
                <a:spcPct val="80000"/>
              </a:lnSpc>
            </a:pPr>
            <a:r>
              <a:rPr lang="en-US" altLang="en-US" sz="2800"/>
              <a:t>4.567 billion years ago! How did we figure this out? Radioactive decay “clocks”…</a:t>
            </a:r>
          </a:p>
          <a:p>
            <a:pPr>
              <a:lnSpc>
                <a:spcPct val="80000"/>
              </a:lnSpc>
            </a:pPr>
            <a:r>
              <a:rPr lang="en-US" altLang="en-US" sz="2800"/>
              <a:t>Zircon crystals crystallize out of molten rock while still at high temperature. Within their structure, they admit U (uranium) and Th (thorium) atoms, but strongly exclude Pb (Lead) during the crystallization process.</a:t>
            </a:r>
          </a:p>
          <a:p>
            <a:pPr>
              <a:lnSpc>
                <a:spcPct val="80000"/>
              </a:lnSpc>
            </a:pPr>
            <a:r>
              <a:rPr lang="en-US" altLang="en-US" sz="2800"/>
              <a:t>So the Pb in these crystals could only have gotten there by radioactive decay of Uranium at the corresponding spots in the crystal.</a:t>
            </a:r>
          </a:p>
          <a:p>
            <a:pPr>
              <a:lnSpc>
                <a:spcPct val="80000"/>
              </a:lnSpc>
            </a:pPr>
            <a:r>
              <a:rPr lang="en-US" altLang="en-US" sz="2800"/>
              <a:t>This makes them ideal crystals for age-dating any rock which contains them. The ratio of Pb-206 to U-238 tells the tale.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28600" y="228600"/>
            <a:ext cx="8610600" cy="1143000"/>
          </a:xfrm>
        </p:spPr>
        <p:txBody>
          <a:bodyPr/>
          <a:lstStyle/>
          <a:p>
            <a:r>
              <a:rPr lang="en-US" altLang="en-US" sz="4000" b="1" dirty="0">
                <a:latin typeface="Arial" panose="020B0604020202020204" pitchFamily="34" charset="0"/>
              </a:rPr>
              <a:t>Other Early Excitement: Some Planet Swapping</a:t>
            </a:r>
          </a:p>
        </p:txBody>
      </p:sp>
      <p:sp>
        <p:nvSpPr>
          <p:cNvPr id="145411" name="Rectangle 3"/>
          <p:cNvSpPr>
            <a:spLocks noGrp="1" noChangeArrowheads="1"/>
          </p:cNvSpPr>
          <p:nvPr>
            <p:ph type="body" idx="1"/>
          </p:nvPr>
        </p:nvSpPr>
        <p:spPr>
          <a:xfrm>
            <a:off x="685800" y="1981200"/>
            <a:ext cx="7772400" cy="4648200"/>
          </a:xfrm>
        </p:spPr>
        <p:txBody>
          <a:bodyPr/>
          <a:lstStyle/>
          <a:p>
            <a:pPr>
              <a:lnSpc>
                <a:spcPct val="80000"/>
              </a:lnSpc>
            </a:pPr>
            <a:r>
              <a:rPr lang="en-US" altLang="en-US" sz="2400" b="1"/>
              <a:t>Problem:</a:t>
            </a:r>
            <a:r>
              <a:rPr lang="en-US" altLang="en-US" sz="2400"/>
              <a:t> Gravity/Hydro computer codes and the distributed solar nebula inferred from current planet positions, will not allow a outer planets to grow as massive as they are in the ~10 million year time available.</a:t>
            </a:r>
          </a:p>
          <a:p>
            <a:pPr>
              <a:lnSpc>
                <a:spcPct val="80000"/>
              </a:lnSpc>
            </a:pPr>
            <a:r>
              <a:rPr lang="en-US" altLang="en-US" sz="2400">
                <a:hlinkClick r:id="rId2"/>
              </a:rPr>
              <a:t>Desch </a:t>
            </a:r>
            <a:r>
              <a:rPr lang="en-US" altLang="en-US" sz="2400" i="1">
                <a:hlinkClick r:id="rId2"/>
              </a:rPr>
              <a:t>et.al.</a:t>
            </a:r>
            <a:r>
              <a:rPr lang="en-US" altLang="en-US" sz="2400">
                <a:hlinkClick r:id="rId2"/>
              </a:rPr>
              <a:t> (2008) </a:t>
            </a:r>
            <a:r>
              <a:rPr lang="en-US" altLang="en-US" sz="2400"/>
              <a:t>show that packing the solar nebula tighter and evolving that forward can produce all the planets and Kuiper Belt observed in the time (~10 million years) needed to avoid major losses of the planetary material due to the solar wind.</a:t>
            </a:r>
          </a:p>
          <a:p>
            <a:pPr>
              <a:lnSpc>
                <a:spcPct val="80000"/>
              </a:lnSpc>
            </a:pPr>
            <a:r>
              <a:rPr lang="en-US" altLang="en-US" sz="2400"/>
              <a:t>His simulations show the solar nebula mass migrating outwards, in general. </a:t>
            </a:r>
          </a:p>
          <a:p>
            <a:pPr>
              <a:lnSpc>
                <a:spcPct val="80000"/>
              </a:lnSpc>
            </a:pPr>
            <a:r>
              <a:rPr lang="en-US" altLang="en-US" sz="2400"/>
              <a:t>The work also shows that Uranus and Neptune switched places, scrambling the KBO’s and also pulling Jupiter and Saturn farther out, to their current positions.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467600" y="152400"/>
            <a:ext cx="1676400" cy="6248400"/>
          </a:xfrm>
        </p:spPr>
        <p:txBody>
          <a:bodyPr/>
          <a:lstStyle/>
          <a:p>
            <a:r>
              <a:rPr lang="en-US" altLang="en-US" sz="2800" dirty="0" smtClean="0">
                <a:solidFill>
                  <a:srgbClr val="FFFF00"/>
                </a:solidFill>
              </a:rPr>
              <a:t>Early migration </a:t>
            </a:r>
            <a:r>
              <a:rPr lang="en-US" altLang="en-US" sz="2800" dirty="0">
                <a:solidFill>
                  <a:srgbClr val="FFFF00"/>
                </a:solidFill>
              </a:rPr>
              <a:t>of planets and </a:t>
            </a:r>
            <a:r>
              <a:rPr lang="en-US" altLang="en-US" sz="2800" dirty="0" smtClean="0">
                <a:solidFill>
                  <a:srgbClr val="FFFF00"/>
                </a:solidFill>
              </a:rPr>
              <a:t>scattering of the Kuiper </a:t>
            </a:r>
            <a:r>
              <a:rPr lang="en-US" altLang="en-US" sz="2800" dirty="0">
                <a:solidFill>
                  <a:srgbClr val="FFFF00"/>
                </a:solidFill>
              </a:rPr>
              <a:t>Belt</a:t>
            </a:r>
          </a:p>
        </p:txBody>
      </p:sp>
      <p:pic>
        <p:nvPicPr>
          <p:cNvPr id="74755" name="Picture 3" descr="PlanetMig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34"/>
            <a:ext cx="7391400" cy="876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en-US" sz="4000" b="1" dirty="0">
                <a:latin typeface="Arial" panose="020B0604020202020204" pitchFamily="34" charset="0"/>
              </a:rPr>
              <a:t>Any successful Solar System Formation theory must explain some key patterns…</a:t>
            </a:r>
            <a:br>
              <a:rPr lang="en-US" altLang="en-US" sz="4000" b="1" dirty="0">
                <a:latin typeface="Arial" panose="020B0604020202020204" pitchFamily="34" charset="0"/>
              </a:rPr>
            </a:br>
            <a:endParaRPr lang="en-US" altLang="en-US" sz="4000" b="1" dirty="0">
              <a:latin typeface="Arial" panose="020B0604020202020204" pitchFamily="34" charset="0"/>
            </a:endParaRPr>
          </a:p>
        </p:txBody>
      </p:sp>
      <p:sp>
        <p:nvSpPr>
          <p:cNvPr id="121859" name="Rectangle 3"/>
          <p:cNvSpPr>
            <a:spLocks noGrp="1" noChangeArrowheads="1"/>
          </p:cNvSpPr>
          <p:nvPr>
            <p:ph type="body" idx="1"/>
          </p:nvPr>
        </p:nvSpPr>
        <p:spPr>
          <a:xfrm>
            <a:off x="685800" y="2819400"/>
            <a:ext cx="7772400" cy="3657600"/>
          </a:xfrm>
        </p:spPr>
        <p:txBody>
          <a:bodyPr/>
          <a:lstStyle/>
          <a:p>
            <a:r>
              <a:rPr lang="en-US" altLang="en-US"/>
              <a:t>1. All planets orbit in the same plane</a:t>
            </a:r>
          </a:p>
          <a:p>
            <a:r>
              <a:rPr lang="en-US" altLang="en-US"/>
              <a:t>2. All planets orbit in the same direction</a:t>
            </a:r>
          </a:p>
          <a:p>
            <a:r>
              <a:rPr lang="en-US" altLang="en-US"/>
              <a:t>3. All planets have nearly circular orbits</a:t>
            </a:r>
          </a:p>
          <a:p>
            <a:r>
              <a:rPr lang="en-US" altLang="en-US"/>
              <a:t>4. Planet orbits are non-intersecting and with fairly regular spacings</a:t>
            </a:r>
          </a:p>
          <a:p>
            <a:pPr>
              <a:buFontTx/>
              <a:buNone/>
            </a:pPr>
            <a:endParaRPr lang="en-US" altLang="en-US"/>
          </a:p>
          <a:p>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04800" y="0"/>
            <a:ext cx="7772400" cy="1143000"/>
          </a:xfrm>
        </p:spPr>
        <p:txBody>
          <a:bodyPr/>
          <a:lstStyle/>
          <a:p>
            <a:r>
              <a:rPr lang="en-US" altLang="en-US" b="1" dirty="0">
                <a:latin typeface="Arial" panose="020B0604020202020204" pitchFamily="34" charset="0"/>
              </a:rPr>
              <a:t>The Story</a:t>
            </a:r>
          </a:p>
        </p:txBody>
      </p:sp>
      <p:sp>
        <p:nvSpPr>
          <p:cNvPr id="120835" name="Rectangle 3"/>
          <p:cNvSpPr>
            <a:spLocks noGrp="1" noChangeArrowheads="1"/>
          </p:cNvSpPr>
          <p:nvPr>
            <p:ph type="body" idx="1"/>
          </p:nvPr>
        </p:nvSpPr>
        <p:spPr>
          <a:xfrm>
            <a:off x="685800" y="1600200"/>
            <a:ext cx="7772400" cy="4495800"/>
          </a:xfrm>
        </p:spPr>
        <p:txBody>
          <a:bodyPr/>
          <a:lstStyle/>
          <a:p>
            <a:r>
              <a:rPr lang="en-US" altLang="en-US" sz="2800"/>
              <a:t>The formation sequence we laid out fits well known physics and accounts for all of these features. It’s the odds-on favorite for “The Truth”, albeit no doubt there’s details which are yet to be fully worked out</a:t>
            </a:r>
          </a:p>
          <a:p>
            <a:r>
              <a:rPr lang="en-US" altLang="en-US" sz="2800"/>
              <a:t>Many of these details will no doubt become clearer as we discover new planets around other stars and puzzle out their characteristics. That’s a story very much in today’s news and today’s active research</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sz="4000" b="1" dirty="0">
                <a:latin typeface="Arial" panose="020B0604020202020204" pitchFamily="34" charset="0"/>
              </a:rPr>
              <a:t>Some General Features of Our Solar System</a:t>
            </a:r>
          </a:p>
        </p:txBody>
      </p:sp>
      <p:sp>
        <p:nvSpPr>
          <p:cNvPr id="122883" name="Rectangle 3"/>
          <p:cNvSpPr>
            <a:spLocks noGrp="1" noChangeArrowheads="1"/>
          </p:cNvSpPr>
          <p:nvPr>
            <p:ph type="body" idx="1"/>
          </p:nvPr>
        </p:nvSpPr>
        <p:spPr/>
        <p:txBody>
          <a:bodyPr/>
          <a:lstStyle/>
          <a:p>
            <a:r>
              <a:rPr lang="en-US" altLang="en-US"/>
              <a:t>Inner planets – Mercury, Venus, Earth, Mars – </a:t>
            </a:r>
          </a:p>
          <a:p>
            <a:r>
              <a:rPr lang="en-US" altLang="en-US"/>
              <a:t>--small </a:t>
            </a:r>
          </a:p>
          <a:p>
            <a:r>
              <a:rPr lang="en-US" altLang="en-US"/>
              <a:t>-- made almost completely of rock </a:t>
            </a:r>
          </a:p>
          <a:p>
            <a:r>
              <a:rPr lang="en-US" altLang="en-US"/>
              <a:t>-- no natural moons or rings</a:t>
            </a:r>
          </a:p>
          <a:p>
            <a:r>
              <a:rPr lang="en-US" altLang="en-US"/>
              <a:t>-- thin (or no) atmospheres, mostly of carbon dioxide (except Earth).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1447800"/>
          </a:xfrm>
        </p:spPr>
        <p:txBody>
          <a:bodyPr/>
          <a:lstStyle/>
          <a:p>
            <a:r>
              <a:rPr lang="en-US" sz="4000" b="1" dirty="0">
                <a:latin typeface="Arial" panose="020B0604020202020204" pitchFamily="34" charset="0"/>
              </a:rPr>
              <a:t>To Get Planets, You Need Stars:</a:t>
            </a:r>
            <a:br>
              <a:rPr lang="en-US" sz="4000" b="1" dirty="0">
                <a:latin typeface="Arial" panose="020B0604020202020204" pitchFamily="34" charset="0"/>
              </a:rPr>
            </a:br>
            <a:r>
              <a:rPr lang="en-US" sz="4000" b="1" dirty="0">
                <a:latin typeface="Arial" panose="020B0604020202020204" pitchFamily="34" charset="0"/>
              </a:rPr>
              <a:t>Conditions for Star </a:t>
            </a:r>
            <a:r>
              <a:rPr lang="en-US" sz="4000" b="1" dirty="0" smtClean="0">
                <a:latin typeface="Arial" panose="020B0604020202020204" pitchFamily="34" charset="0"/>
              </a:rPr>
              <a:t>Formation…</a:t>
            </a:r>
            <a:endParaRPr lang="en-US" sz="4000" b="1" dirty="0">
              <a:latin typeface="Arial" panose="020B0604020202020204" pitchFamily="34" charset="0"/>
            </a:endParaRPr>
          </a:p>
        </p:txBody>
      </p:sp>
      <p:sp>
        <p:nvSpPr>
          <p:cNvPr id="3" name="Content Placeholder 2"/>
          <p:cNvSpPr>
            <a:spLocks noGrp="1"/>
          </p:cNvSpPr>
          <p:nvPr>
            <p:ph idx="1"/>
          </p:nvPr>
        </p:nvSpPr>
        <p:spPr>
          <a:xfrm>
            <a:off x="762000" y="1905000"/>
            <a:ext cx="7772400" cy="4114800"/>
          </a:xfrm>
        </p:spPr>
        <p:txBody>
          <a:bodyPr/>
          <a:lstStyle/>
          <a:p>
            <a:pPr lvl="0" fontAlgn="auto">
              <a:spcAft>
                <a:spcPts val="0"/>
              </a:spcAft>
              <a:buFont typeface="Arial" panose="020B0604020202020204" pitchFamily="34" charset="0"/>
              <a:buChar char="•"/>
            </a:pPr>
            <a:r>
              <a:rPr lang="en-US" kern="1200" dirty="0">
                <a:solidFill>
                  <a:prstClr val="black"/>
                </a:solidFill>
                <a:latin typeface="Calibri"/>
              </a:rPr>
              <a:t>Stars form in giant clouds of gas and </a:t>
            </a:r>
            <a:r>
              <a:rPr lang="en-US" kern="1200" dirty="0" smtClean="0">
                <a:solidFill>
                  <a:prstClr val="black"/>
                </a:solidFill>
                <a:latin typeface="Calibri"/>
              </a:rPr>
              <a:t>dust</a:t>
            </a:r>
          </a:p>
          <a:p>
            <a:pPr lvl="0" fontAlgn="auto">
              <a:spcAft>
                <a:spcPts val="0"/>
              </a:spcAft>
              <a:buFont typeface="Arial" panose="020B0604020202020204" pitchFamily="34" charset="0"/>
              <a:buChar char="•"/>
            </a:pPr>
            <a:r>
              <a:rPr lang="en-US" kern="1200" dirty="0" smtClean="0">
                <a:solidFill>
                  <a:prstClr val="black"/>
                </a:solidFill>
                <a:latin typeface="Calibri"/>
              </a:rPr>
              <a:t>Often called “Giant Molecular Clouds” because the conditions also favor formation of molecules like water, CO, etc.</a:t>
            </a:r>
            <a:endParaRPr lang="en-US" kern="1200" dirty="0">
              <a:solidFill>
                <a:prstClr val="black"/>
              </a:solidFill>
              <a:latin typeface="Calibri"/>
            </a:endParaRPr>
          </a:p>
          <a:p>
            <a:pPr lvl="0" fontAlgn="auto">
              <a:spcAft>
                <a:spcPts val="0"/>
              </a:spcAft>
              <a:buFont typeface="Arial" panose="020B0604020202020204" pitchFamily="34" charset="0"/>
              <a:buChar char="•"/>
            </a:pPr>
            <a:r>
              <a:rPr lang="en-US" kern="1200" dirty="0">
                <a:solidFill>
                  <a:prstClr val="black"/>
                </a:solidFill>
                <a:latin typeface="Calibri"/>
              </a:rPr>
              <a:t>Need HIGH density areas</a:t>
            </a:r>
          </a:p>
          <a:p>
            <a:pPr lvl="0" fontAlgn="auto">
              <a:spcAft>
                <a:spcPts val="0"/>
              </a:spcAft>
              <a:buFont typeface="Arial" panose="020B0604020202020204" pitchFamily="34" charset="0"/>
              <a:buChar char="•"/>
            </a:pPr>
            <a:r>
              <a:rPr lang="en-US" kern="1200" dirty="0">
                <a:solidFill>
                  <a:prstClr val="black"/>
                </a:solidFill>
                <a:latin typeface="Calibri"/>
              </a:rPr>
              <a:t>Need COLD temperatures</a:t>
            </a:r>
          </a:p>
          <a:p>
            <a:pPr lvl="0" fontAlgn="auto">
              <a:spcAft>
                <a:spcPts val="0"/>
              </a:spcAft>
              <a:buFont typeface="Arial" panose="020B0604020202020204" pitchFamily="34" charset="0"/>
              <a:buChar char="•"/>
            </a:pPr>
            <a:r>
              <a:rPr lang="en-US" kern="1200" dirty="0">
                <a:solidFill>
                  <a:prstClr val="black"/>
                </a:solidFill>
                <a:latin typeface="Calibri"/>
              </a:rPr>
              <a:t>Cold temperatures mean low pressure so gravity can overcome it and cause the proto-star to collapse</a:t>
            </a:r>
          </a:p>
          <a:p>
            <a:endParaRPr lang="en-US" dirty="0"/>
          </a:p>
        </p:txBody>
      </p:sp>
    </p:spTree>
    <p:extLst>
      <p:ext uri="{BB962C8B-B14F-4D97-AF65-F5344CB8AC3E}">
        <p14:creationId xmlns:p14="http://schemas.microsoft.com/office/powerpoint/2010/main" val="1271056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b="1" dirty="0">
                <a:latin typeface="Arial" panose="020B0604020202020204" pitchFamily="34" charset="0"/>
              </a:rPr>
              <a:t>…Then the asteroid belt</a:t>
            </a:r>
          </a:p>
        </p:txBody>
      </p:sp>
      <p:sp>
        <p:nvSpPr>
          <p:cNvPr id="123907" name="Rectangle 3"/>
          <p:cNvSpPr>
            <a:spLocks noGrp="1" noChangeArrowheads="1"/>
          </p:cNvSpPr>
          <p:nvPr>
            <p:ph type="body" idx="1"/>
          </p:nvPr>
        </p:nvSpPr>
        <p:spPr/>
        <p:txBody>
          <a:bodyPr/>
          <a:lstStyle/>
          <a:p>
            <a:pPr>
              <a:lnSpc>
                <a:spcPct val="90000"/>
              </a:lnSpc>
            </a:pPr>
            <a:r>
              <a:rPr lang="en-US" altLang="en-US"/>
              <a:t>~ a million rocks or rock/ice boulders, up to a few hundred miles across</a:t>
            </a:r>
          </a:p>
          <a:p>
            <a:pPr>
              <a:lnSpc>
                <a:spcPct val="90000"/>
              </a:lnSpc>
            </a:pPr>
            <a:r>
              <a:rPr lang="en-US" altLang="en-US"/>
              <a:t>The large majority orbit between Mars and Jupiter</a:t>
            </a:r>
          </a:p>
          <a:p>
            <a:pPr>
              <a:lnSpc>
                <a:spcPct val="90000"/>
              </a:lnSpc>
            </a:pPr>
            <a:r>
              <a:rPr lang="en-US" altLang="en-US"/>
              <a:t>Probably formed from the collisional breakup of several small planets which had unstable orbits due to Jupiter’s strong gravity nearby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a:t>Temp vs distance in solar system</a:t>
            </a:r>
          </a:p>
        </p:txBody>
      </p:sp>
      <p:pic>
        <p:nvPicPr>
          <p:cNvPr id="117763" name="Picture 3" descr="SS-tempvsD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ltLang="en-US" b="1" dirty="0">
                <a:latin typeface="Arial" panose="020B0604020202020204" pitchFamily="34" charset="0"/>
              </a:rPr>
              <a:t>Beyond the Frost Line…</a:t>
            </a:r>
          </a:p>
        </p:txBody>
      </p:sp>
      <p:sp>
        <p:nvSpPr>
          <p:cNvPr id="124931" name="Rectangle 3"/>
          <p:cNvSpPr>
            <a:spLocks noGrp="1" noChangeArrowheads="1"/>
          </p:cNvSpPr>
          <p:nvPr>
            <p:ph type="body" idx="1"/>
          </p:nvPr>
        </p:nvSpPr>
        <p:spPr/>
        <p:txBody>
          <a:bodyPr/>
          <a:lstStyle/>
          <a:p>
            <a:r>
              <a:rPr lang="en-US" altLang="en-US"/>
              <a:t>Hydrogen compounds (mainly water) able to form snow flakes, then snow balls, and hang together to make self-gravitating proto planets</a:t>
            </a:r>
          </a:p>
          <a:p>
            <a:r>
              <a:rPr lang="en-US" altLang="en-US"/>
              <a:t>Since hydrogen is the vast majority of ALL the mass in the solar nebula disk, being able to hang on to H and He means MASSIVE planets beyond the Frost Line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ltLang="en-US" b="1" dirty="0">
                <a:latin typeface="Arial" panose="020B0604020202020204" pitchFamily="34" charset="0"/>
              </a:rPr>
              <a:t>Ergo – the Outer Planets</a:t>
            </a:r>
          </a:p>
        </p:txBody>
      </p:sp>
      <p:sp>
        <p:nvSpPr>
          <p:cNvPr id="125955" name="Rectangle 3"/>
          <p:cNvSpPr>
            <a:spLocks noGrp="1" noChangeArrowheads="1"/>
          </p:cNvSpPr>
          <p:nvPr>
            <p:ph type="body" idx="1"/>
          </p:nvPr>
        </p:nvSpPr>
        <p:spPr/>
        <p:txBody>
          <a:bodyPr/>
          <a:lstStyle/>
          <a:p>
            <a:pPr>
              <a:lnSpc>
                <a:spcPct val="80000"/>
              </a:lnSpc>
            </a:pPr>
            <a:r>
              <a:rPr lang="en-US" altLang="en-US" sz="2800"/>
              <a:t>Jupiter (2.5 times the mass of ALL other planets put together), with enough mass to make enough pressure to form liquid hydrogen, and rocky core at the bottom</a:t>
            </a:r>
          </a:p>
          <a:p>
            <a:pPr>
              <a:lnSpc>
                <a:spcPct val="80000"/>
              </a:lnSpc>
            </a:pPr>
            <a:r>
              <a:rPr lang="en-US" altLang="en-US" sz="2800"/>
              <a:t>Saturn – small rocky core surrounded by a little liquid hydrogen and then deep layer of H and He</a:t>
            </a:r>
          </a:p>
          <a:p>
            <a:pPr>
              <a:lnSpc>
                <a:spcPct val="80000"/>
              </a:lnSpc>
            </a:pPr>
            <a:r>
              <a:rPr lang="en-US" altLang="en-US" sz="2800"/>
              <a:t>Uranus and Neptune – smaller, small rock core and H, He envelope</a:t>
            </a:r>
          </a:p>
          <a:p>
            <a:pPr>
              <a:lnSpc>
                <a:spcPct val="80000"/>
              </a:lnSpc>
            </a:pPr>
            <a:r>
              <a:rPr lang="en-US" altLang="en-US" sz="2800"/>
              <a:t>All have large natural moon systems</a:t>
            </a:r>
          </a:p>
          <a:p>
            <a:pPr>
              <a:lnSpc>
                <a:spcPct val="80000"/>
              </a:lnSpc>
            </a:pPr>
            <a:r>
              <a:rPr lang="en-US" altLang="en-US" sz="2800"/>
              <a:t>All have rings of icy and/or dusty material</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28600" y="152400"/>
            <a:ext cx="8915400" cy="1143000"/>
          </a:xfrm>
        </p:spPr>
        <p:txBody>
          <a:bodyPr/>
          <a:lstStyle/>
          <a:p>
            <a:r>
              <a:rPr lang="en-US" altLang="en-US" sz="4000" dirty="0">
                <a:solidFill>
                  <a:srgbClr val="FFFF00"/>
                </a:solidFill>
                <a:latin typeface="Arial" panose="020B0604020202020204" pitchFamily="34" charset="0"/>
              </a:rPr>
              <a:t>All the planets (Pluto is Kuiper Belt stand-in)</a:t>
            </a:r>
          </a:p>
        </p:txBody>
      </p:sp>
      <p:sp>
        <p:nvSpPr>
          <p:cNvPr id="126979" name="Rectangle 3"/>
          <p:cNvSpPr>
            <a:spLocks noGrp="1" noChangeArrowheads="1"/>
          </p:cNvSpPr>
          <p:nvPr>
            <p:ph type="body" idx="1"/>
          </p:nvPr>
        </p:nvSpPr>
        <p:spPr/>
        <p:txBody>
          <a:bodyPr/>
          <a:lstStyle/>
          <a:p>
            <a:r>
              <a:rPr lang="en-US" altLang="en-US"/>
              <a:t>All planets and the sun, sizes</a:t>
            </a:r>
          </a:p>
          <a:p>
            <a:endParaRPr lang="en-US" altLang="en-US"/>
          </a:p>
        </p:txBody>
      </p:sp>
      <p:pic>
        <p:nvPicPr>
          <p:cNvPr id="126980" name="Picture 4" descr="SS-AllPlanetsSunSiz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982200" cy="4259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762000" y="228600"/>
            <a:ext cx="7772400" cy="1143000"/>
          </a:xfrm>
        </p:spPr>
        <p:txBody>
          <a:bodyPr/>
          <a:lstStyle/>
          <a:p>
            <a:r>
              <a:rPr lang="en-US" altLang="en-US" sz="4000" b="1" dirty="0">
                <a:latin typeface="Arial" panose="020B0604020202020204" pitchFamily="34" charset="0"/>
              </a:rPr>
              <a:t>Beyond Neptune… the Kuiper Belt of Giant Ice Balls!</a:t>
            </a:r>
          </a:p>
        </p:txBody>
      </p:sp>
      <p:sp>
        <p:nvSpPr>
          <p:cNvPr id="128003" name="Rectangle 3"/>
          <p:cNvSpPr>
            <a:spLocks noGrp="1" noChangeArrowheads="1"/>
          </p:cNvSpPr>
          <p:nvPr>
            <p:ph type="body" idx="1"/>
          </p:nvPr>
        </p:nvSpPr>
        <p:spPr>
          <a:xfrm>
            <a:off x="685800" y="1981200"/>
            <a:ext cx="7772400" cy="4572000"/>
          </a:xfrm>
        </p:spPr>
        <p:txBody>
          <a:bodyPr/>
          <a:lstStyle/>
          <a:p>
            <a:pPr>
              <a:lnSpc>
                <a:spcPct val="90000"/>
              </a:lnSpc>
            </a:pPr>
            <a:r>
              <a:rPr lang="en-US" altLang="en-US"/>
              <a:t>Thousands or tens of thousands of balls of ice up to a few hundred miles across. </a:t>
            </a:r>
          </a:p>
          <a:p>
            <a:pPr>
              <a:lnSpc>
                <a:spcPct val="90000"/>
              </a:lnSpc>
            </a:pPr>
            <a:r>
              <a:rPr lang="en-US" altLang="en-US"/>
              <a:t>Possibly the remnant of a once much larger reservoir of icy objects which were scattered by planetary migrations of Uranus and Neptune</a:t>
            </a:r>
          </a:p>
          <a:p>
            <a:pPr>
              <a:lnSpc>
                <a:spcPct val="90000"/>
              </a:lnSpc>
            </a:pPr>
            <a:r>
              <a:rPr lang="en-US" altLang="en-US"/>
              <a:t>Perhaps out here the solar nebula was too sparse and collisions were too rare to pull together material into large planets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762000" y="76200"/>
            <a:ext cx="7772400" cy="1143000"/>
          </a:xfrm>
        </p:spPr>
        <p:txBody>
          <a:bodyPr/>
          <a:lstStyle/>
          <a:p>
            <a:r>
              <a:rPr lang="en-US" altLang="en-US" b="1" dirty="0">
                <a:latin typeface="Arial" panose="020B0604020202020204" pitchFamily="34" charset="0"/>
              </a:rPr>
              <a:t>Finally, </a:t>
            </a:r>
            <a:r>
              <a:rPr lang="en-US" altLang="en-US" b="1" dirty="0" smtClean="0">
                <a:latin typeface="Arial" panose="020B0604020202020204" pitchFamily="34" charset="0"/>
              </a:rPr>
              <a:t>100 times </a:t>
            </a:r>
            <a:r>
              <a:rPr lang="en-US" altLang="en-US" b="1" dirty="0">
                <a:latin typeface="Arial" panose="020B0604020202020204" pitchFamily="34" charset="0"/>
              </a:rPr>
              <a:t>farther still…</a:t>
            </a:r>
          </a:p>
        </p:txBody>
      </p:sp>
      <p:sp>
        <p:nvSpPr>
          <p:cNvPr id="129027" name="Rectangle 3"/>
          <p:cNvSpPr>
            <a:spLocks noGrp="1" noChangeArrowheads="1"/>
          </p:cNvSpPr>
          <p:nvPr>
            <p:ph type="body" idx="1"/>
          </p:nvPr>
        </p:nvSpPr>
        <p:spPr>
          <a:xfrm>
            <a:off x="685800" y="1371600"/>
            <a:ext cx="7772400" cy="5486400"/>
          </a:xfrm>
        </p:spPr>
        <p:txBody>
          <a:bodyPr/>
          <a:lstStyle/>
          <a:p>
            <a:pPr>
              <a:lnSpc>
                <a:spcPct val="90000"/>
              </a:lnSpc>
            </a:pPr>
            <a:r>
              <a:rPr lang="en-US" altLang="en-US" sz="2800"/>
              <a:t>The </a:t>
            </a:r>
            <a:r>
              <a:rPr lang="en-US" altLang="en-US" sz="2800" b="1" u="sng"/>
              <a:t>Oort Cloud</a:t>
            </a:r>
            <a:r>
              <a:rPr lang="en-US" altLang="en-US" sz="2800"/>
              <a:t> of comets</a:t>
            </a:r>
          </a:p>
          <a:p>
            <a:pPr>
              <a:lnSpc>
                <a:spcPct val="90000"/>
              </a:lnSpc>
            </a:pPr>
            <a:r>
              <a:rPr lang="en-US" altLang="en-US" sz="2800"/>
              <a:t>Inferred from the observed orbits of comets which have their farthest points vastly farther away than Pluto.</a:t>
            </a:r>
          </a:p>
          <a:p>
            <a:pPr>
              <a:lnSpc>
                <a:spcPct val="90000"/>
              </a:lnSpc>
            </a:pPr>
            <a:r>
              <a:rPr lang="en-US" altLang="en-US" sz="2800"/>
              <a:t>About ½ light year from the sun – pretty much at the theoretical limit that objects can remain gravitationally bound to the sun for 5 billion years without getting tidally yanked off by other stars passing by.</a:t>
            </a:r>
          </a:p>
          <a:p>
            <a:pPr>
              <a:lnSpc>
                <a:spcPct val="90000"/>
              </a:lnSpc>
            </a:pPr>
            <a:r>
              <a:rPr lang="en-US" altLang="en-US" sz="2800"/>
              <a:t>No flattened shape to the distribution of these objects – too little angular momentum to settle the material into a disk (or “belt”), so it’s a roughly spherical “cloud”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0"/>
            <a:ext cx="8991600" cy="914400"/>
          </a:xfrm>
        </p:spPr>
        <p:txBody>
          <a:bodyPr/>
          <a:lstStyle/>
          <a:p>
            <a:r>
              <a:rPr lang="en-US" altLang="en-US" sz="3200" b="1" dirty="0" err="1">
                <a:solidFill>
                  <a:srgbClr val="FFFF00"/>
                </a:solidFill>
                <a:latin typeface="Arial" panose="020B0604020202020204" pitchFamily="34" charset="0"/>
                <a:cs typeface="Arial" panose="020B0604020202020204" pitchFamily="34" charset="0"/>
              </a:rPr>
              <a:t>Oort</a:t>
            </a:r>
            <a:r>
              <a:rPr lang="en-US" altLang="en-US" sz="3200" b="1" dirty="0">
                <a:solidFill>
                  <a:srgbClr val="FFFF00"/>
                </a:solidFill>
                <a:latin typeface="Arial" panose="020B0604020202020204" pitchFamily="34" charset="0"/>
                <a:cs typeface="Arial" panose="020B0604020202020204" pitchFamily="34" charset="0"/>
              </a:rPr>
              <a:t> </a:t>
            </a:r>
            <a:r>
              <a:rPr lang="en-US" altLang="en-US" sz="3200" b="1" dirty="0" smtClean="0">
                <a:solidFill>
                  <a:srgbClr val="FFFF00"/>
                </a:solidFill>
                <a:latin typeface="Arial" panose="020B0604020202020204" pitchFamily="34" charset="0"/>
                <a:cs typeface="Arial" panose="020B0604020202020204" pitchFamily="34" charset="0"/>
              </a:rPr>
              <a:t>cloud of Comets 100x Farther than Pluto</a:t>
            </a:r>
            <a:endParaRPr lang="en-US" altLang="en-US" sz="3200" b="1" dirty="0">
              <a:solidFill>
                <a:srgbClr val="FFFF00"/>
              </a:solidFill>
              <a:latin typeface="Arial" panose="020B0604020202020204" pitchFamily="34" charset="0"/>
              <a:cs typeface="Arial" panose="020B0604020202020204" pitchFamily="34" charset="0"/>
            </a:endParaRPr>
          </a:p>
        </p:txBody>
      </p:sp>
      <p:pic>
        <p:nvPicPr>
          <p:cNvPr id="73731" name="Picture 3" descr="OortClo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868362"/>
          </a:xfrm>
        </p:spPr>
        <p:txBody>
          <a:bodyPr/>
          <a:lstStyle/>
          <a:p>
            <a:r>
              <a:rPr lang="en-US" altLang="en-US" b="1" dirty="0" smtClean="0">
                <a:latin typeface="Arial" panose="020B0604020202020204" pitchFamily="34" charset="0"/>
              </a:rPr>
              <a:t>Other </a:t>
            </a:r>
            <a:r>
              <a:rPr lang="en-US" altLang="en-US" b="1" dirty="0">
                <a:latin typeface="Arial" panose="020B0604020202020204" pitchFamily="34" charset="0"/>
              </a:rPr>
              <a:t>Solar Systems Around Other Stars</a:t>
            </a:r>
          </a:p>
        </p:txBody>
      </p:sp>
      <p:sp>
        <p:nvSpPr>
          <p:cNvPr id="20483" name="Rectangle 3"/>
          <p:cNvSpPr>
            <a:spLocks noGrp="1" noChangeArrowheads="1"/>
          </p:cNvSpPr>
          <p:nvPr>
            <p:ph type="body" idx="1"/>
          </p:nvPr>
        </p:nvSpPr>
        <p:spPr>
          <a:xfrm>
            <a:off x="457200" y="1600200"/>
            <a:ext cx="8229600" cy="3992563"/>
          </a:xfrm>
        </p:spPr>
        <p:txBody>
          <a:bodyPr/>
          <a:lstStyle/>
          <a:p>
            <a:r>
              <a:rPr lang="en-US" altLang="en-US" dirty="0"/>
              <a:t>Stars form around other </a:t>
            </a:r>
            <a:r>
              <a:rPr lang="en-US" altLang="en-US" dirty="0" smtClean="0"/>
              <a:t>stars </a:t>
            </a:r>
            <a:r>
              <a:rPr lang="en-US" altLang="en-US" dirty="0"/>
              <a:t>in Open Star </a:t>
            </a:r>
            <a:r>
              <a:rPr lang="en-US" altLang="en-US" dirty="0" smtClean="0"/>
              <a:t>Clusters, leading to angular momentum in </a:t>
            </a:r>
            <a:r>
              <a:rPr lang="en-US" altLang="en-US" dirty="0" err="1" smtClean="0"/>
              <a:t>infalling</a:t>
            </a:r>
            <a:r>
              <a:rPr lang="en-US" altLang="en-US" dirty="0" smtClean="0"/>
              <a:t> material, disks, and solar systems expected therefore to be common</a:t>
            </a:r>
            <a:endParaRPr lang="en-US" altLang="en-US" dirty="0"/>
          </a:p>
          <a:p>
            <a:r>
              <a:rPr lang="en-US" altLang="en-US" dirty="0"/>
              <a:t>Exoplanets = planets around other stars</a:t>
            </a:r>
          </a:p>
          <a:p>
            <a:r>
              <a:rPr lang="en-US" altLang="en-US" dirty="0"/>
              <a:t>How do we discover them?</a:t>
            </a:r>
          </a:p>
          <a:p>
            <a:r>
              <a:rPr lang="en-US" altLang="en-US" dirty="0"/>
              <a:t>How do selection effects bias our results?</a:t>
            </a:r>
          </a:p>
          <a:p>
            <a:r>
              <a:rPr lang="en-US" altLang="en-US" dirty="0"/>
              <a:t>What are these exoplanets like?</a:t>
            </a:r>
          </a:p>
          <a:p>
            <a:r>
              <a:rPr lang="en-US" altLang="en-US" dirty="0"/>
              <a:t>Can we detect their atmospheres, climate?</a:t>
            </a:r>
          </a:p>
        </p:txBody>
      </p:sp>
    </p:spTree>
    <p:extLst>
      <p:ext uri="{BB962C8B-B14F-4D97-AF65-F5344CB8AC3E}">
        <p14:creationId xmlns:p14="http://schemas.microsoft.com/office/powerpoint/2010/main" val="27129912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b="1" dirty="0">
                <a:latin typeface="Arial" panose="020B0604020202020204" pitchFamily="34" charset="0"/>
              </a:rPr>
              <a:t>Dark Dusty Inner Disks</a:t>
            </a:r>
          </a:p>
        </p:txBody>
      </p:sp>
      <p:sp>
        <p:nvSpPr>
          <p:cNvPr id="36867" name="Rectangle 3"/>
          <p:cNvSpPr>
            <a:spLocks noGrp="1" noChangeArrowheads="1"/>
          </p:cNvSpPr>
          <p:nvPr>
            <p:ph type="body" idx="1"/>
          </p:nvPr>
        </p:nvSpPr>
        <p:spPr/>
        <p:txBody>
          <a:bodyPr/>
          <a:lstStyle/>
          <a:p>
            <a:pPr>
              <a:lnSpc>
                <a:spcPct val="90000"/>
              </a:lnSpc>
            </a:pPr>
            <a:r>
              <a:rPr lang="en-US" altLang="en-US" sz="2800"/>
              <a:t>The warp in the disk of Beta Pictoris is believed to be indirect evidence for a planet</a:t>
            </a:r>
          </a:p>
          <a:p>
            <a:pPr>
              <a:lnSpc>
                <a:spcPct val="90000"/>
              </a:lnSpc>
            </a:pPr>
            <a:r>
              <a:rPr lang="en-US" altLang="en-US" sz="2800"/>
              <a:t>Additional indirect evidence – The Orion star forming region has many prostars with protoplanetary disks…. These disks often are dark in the inner region – condensing dust would have a smaller surface/volume ratio, and therefore reflect light more poorly – appearing dark. </a:t>
            </a:r>
          </a:p>
          <a:p>
            <a:pPr>
              <a:lnSpc>
                <a:spcPct val="90000"/>
              </a:lnSpc>
            </a:pPr>
            <a:r>
              <a:rPr lang="en-US" altLang="en-US" sz="2800"/>
              <a:t>Condensing dust grains = dark disk interior = initiation of planet formation, is the idea</a:t>
            </a:r>
          </a:p>
        </p:txBody>
      </p:sp>
    </p:spTree>
    <p:extLst>
      <p:ext uri="{BB962C8B-B14F-4D97-AF65-F5344CB8AC3E}">
        <p14:creationId xmlns:p14="http://schemas.microsoft.com/office/powerpoint/2010/main" val="2779331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rPr>
              <a:t>And, Need DUST</a:t>
            </a:r>
            <a:endParaRPr lang="en-US" b="1" dirty="0">
              <a:latin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dirty="0" smtClean="0"/>
              <a:t>Why? Because dust will block all hot radiation and keep the area cool. Your </a:t>
            </a:r>
            <a:r>
              <a:rPr lang="en-US" dirty="0" err="1" smtClean="0"/>
              <a:t>protostar</a:t>
            </a:r>
            <a:r>
              <a:rPr lang="en-US" dirty="0" smtClean="0"/>
              <a:t> doesn’t like to be bombarded by high energy radiation from nearby stars! </a:t>
            </a:r>
          </a:p>
          <a:p>
            <a:r>
              <a:rPr lang="en-US" dirty="0" smtClean="0"/>
              <a:t>It likes to be inside a nice cold “dust cocoon”, where it can slowly bring together the gas and dust and make a star</a:t>
            </a:r>
          </a:p>
          <a:p>
            <a:r>
              <a:rPr lang="en-US" dirty="0" smtClean="0"/>
              <a:t>Cold dust will be dark, </a:t>
            </a:r>
            <a:r>
              <a:rPr lang="en-US" dirty="0" err="1" smtClean="0"/>
              <a:t>silhouette’ing</a:t>
            </a:r>
            <a:r>
              <a:rPr lang="en-US" dirty="0" smtClean="0"/>
              <a:t> in the photos to come…</a:t>
            </a:r>
            <a:endParaRPr lang="en-US" dirty="0"/>
          </a:p>
        </p:txBody>
      </p:sp>
    </p:spTree>
    <p:extLst>
      <p:ext uri="{BB962C8B-B14F-4D97-AF65-F5344CB8AC3E}">
        <p14:creationId xmlns:p14="http://schemas.microsoft.com/office/powerpoint/2010/main" val="13616935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0" y="274638"/>
            <a:ext cx="9144000" cy="1143000"/>
          </a:xfrm>
        </p:spPr>
        <p:txBody>
          <a:bodyPr/>
          <a:lstStyle/>
          <a:p>
            <a:r>
              <a:rPr lang="en-US" altLang="en-US" sz="4000" b="1" dirty="0">
                <a:latin typeface="Arial" panose="020B0604020202020204" pitchFamily="34" charset="0"/>
              </a:rPr>
              <a:t>Discovering </a:t>
            </a:r>
            <a:r>
              <a:rPr lang="en-US" altLang="en-US" sz="4000" b="1" dirty="0">
                <a:latin typeface="Arial" panose="020B0604020202020204" pitchFamily="34" charset="0"/>
                <a:hlinkClick r:id="rId3"/>
              </a:rPr>
              <a:t>Other Solar Systems</a:t>
            </a:r>
            <a:endParaRPr lang="en-US" altLang="en-US" sz="4000" b="1" dirty="0">
              <a:latin typeface="Arial" panose="020B0604020202020204" pitchFamily="34" charset="0"/>
            </a:endParaRPr>
          </a:p>
        </p:txBody>
      </p:sp>
      <p:sp>
        <p:nvSpPr>
          <p:cNvPr id="2053" name="Rectangle 5"/>
          <p:cNvSpPr>
            <a:spLocks noGrp="1" noChangeArrowheads="1"/>
          </p:cNvSpPr>
          <p:nvPr>
            <p:ph type="body" idx="1"/>
          </p:nvPr>
        </p:nvSpPr>
        <p:spPr/>
        <p:txBody>
          <a:bodyPr/>
          <a:lstStyle/>
          <a:p>
            <a:pPr>
              <a:lnSpc>
                <a:spcPct val="90000"/>
              </a:lnSpc>
            </a:pPr>
            <a:r>
              <a:rPr lang="en-US" altLang="en-US" sz="2400" dirty="0"/>
              <a:t>How do we find planets around other stars? It’s hard!!</a:t>
            </a:r>
          </a:p>
          <a:p>
            <a:pPr>
              <a:lnSpc>
                <a:spcPct val="90000"/>
              </a:lnSpc>
            </a:pPr>
            <a:r>
              <a:rPr lang="en-US" altLang="en-US" sz="2400" dirty="0"/>
              <a:t>Planets are too faint, too close to parent star to actually “see”, except in a tiny handful of cases. Must be clever (as always! Astronomers are good at that)</a:t>
            </a:r>
          </a:p>
          <a:p>
            <a:pPr>
              <a:lnSpc>
                <a:spcPct val="90000"/>
              </a:lnSpc>
            </a:pPr>
            <a:r>
              <a:rPr lang="en-US" altLang="en-US" sz="2400" dirty="0"/>
              <a:t>There are </a:t>
            </a:r>
            <a:r>
              <a:rPr lang="en-US" altLang="en-US" sz="2400" b="1" u="sng" dirty="0"/>
              <a:t>3 methods of finding exoplanets</a:t>
            </a:r>
            <a:r>
              <a:rPr lang="en-US" altLang="en-US" sz="2400" dirty="0"/>
              <a:t> today…</a:t>
            </a:r>
          </a:p>
          <a:p>
            <a:pPr>
              <a:lnSpc>
                <a:spcPct val="90000"/>
              </a:lnSpc>
            </a:pPr>
            <a:endParaRPr lang="en-US" altLang="en-US" sz="2400" dirty="0"/>
          </a:p>
          <a:p>
            <a:pPr>
              <a:lnSpc>
                <a:spcPct val="90000"/>
              </a:lnSpc>
            </a:pPr>
            <a:r>
              <a:rPr lang="en-US" altLang="en-US" sz="2400" b="1" dirty="0"/>
              <a:t>1. </a:t>
            </a:r>
            <a:r>
              <a:rPr lang="en-US" altLang="en-US" sz="2400" b="1" u="sng" dirty="0">
                <a:latin typeface="Arial" panose="020B0604020202020204" pitchFamily="34" charset="0"/>
              </a:rPr>
              <a:t>Periodic Doppler</a:t>
            </a:r>
            <a:r>
              <a:rPr lang="en-US" altLang="en-US" sz="2400" b="1" dirty="0">
                <a:latin typeface="Arial" panose="020B0604020202020204" pitchFamily="34" charset="0"/>
              </a:rPr>
              <a:t> shifts</a:t>
            </a:r>
            <a:r>
              <a:rPr lang="en-US" altLang="en-US" sz="2400" b="1" dirty="0"/>
              <a:t> in parent star’s spectral lines show Newton’s 3</a:t>
            </a:r>
            <a:r>
              <a:rPr lang="en-US" altLang="en-US" sz="2400" b="1" baseline="30000" dirty="0"/>
              <a:t>rd</a:t>
            </a:r>
            <a:r>
              <a:rPr lang="en-US" altLang="en-US" sz="2400" b="1" dirty="0"/>
              <a:t> Law (action/reaction) reflex motion of the star as the planet orbits</a:t>
            </a:r>
          </a:p>
          <a:p>
            <a:pPr>
              <a:lnSpc>
                <a:spcPct val="90000"/>
              </a:lnSpc>
            </a:pPr>
            <a:r>
              <a:rPr lang="en-US" altLang="en-US" sz="2400" b="1" dirty="0"/>
              <a:t>2. </a:t>
            </a:r>
            <a:r>
              <a:rPr lang="en-US" altLang="en-US" sz="2400" b="1" u="sng" dirty="0">
                <a:latin typeface="Arial" panose="020B0604020202020204" pitchFamily="34" charset="0"/>
              </a:rPr>
              <a:t>Transits</a:t>
            </a:r>
            <a:r>
              <a:rPr lang="en-US" altLang="en-US" sz="2400" b="1" dirty="0">
                <a:latin typeface="Arial" panose="020B0604020202020204" pitchFamily="34" charset="0"/>
              </a:rPr>
              <a:t> </a:t>
            </a:r>
            <a:r>
              <a:rPr lang="en-US" altLang="en-US" sz="2400" b="1" dirty="0"/>
              <a:t>of planet in front of star result in tiny drop in star’s brightness.</a:t>
            </a:r>
          </a:p>
          <a:p>
            <a:pPr>
              <a:lnSpc>
                <a:spcPct val="90000"/>
              </a:lnSpc>
            </a:pPr>
            <a:r>
              <a:rPr lang="en-US" altLang="en-US" sz="2400" b="1" dirty="0"/>
              <a:t>3. </a:t>
            </a:r>
            <a:r>
              <a:rPr lang="en-US" altLang="en-US" sz="2400" b="1" u="sng" dirty="0">
                <a:latin typeface="Arial" panose="020B0604020202020204" pitchFamily="34" charset="0"/>
              </a:rPr>
              <a:t>Direct Imaging</a:t>
            </a:r>
            <a:r>
              <a:rPr lang="en-US" altLang="en-US" sz="2400" b="1" dirty="0"/>
              <a:t>: By far the hardest! </a:t>
            </a:r>
          </a:p>
          <a:p>
            <a:pPr>
              <a:lnSpc>
                <a:spcPct val="90000"/>
              </a:lnSpc>
            </a:pPr>
            <a:endParaRPr lang="en-US" altLang="en-US" sz="2400" b="1" dirty="0"/>
          </a:p>
        </p:txBody>
      </p:sp>
    </p:spTree>
    <p:extLst>
      <p:ext uri="{BB962C8B-B14F-4D97-AF65-F5344CB8AC3E}">
        <p14:creationId xmlns:p14="http://schemas.microsoft.com/office/powerpoint/2010/main" val="11141229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2133600"/>
          </a:xfrm>
        </p:spPr>
        <p:txBody>
          <a:bodyPr/>
          <a:lstStyle/>
          <a:p>
            <a:r>
              <a:rPr lang="en-US" altLang="en-US" sz="3200" b="1" u="sng" dirty="0">
                <a:latin typeface="Arial" panose="020B0604020202020204" pitchFamily="34" charset="0"/>
              </a:rPr>
              <a:t>Doppler Method</a:t>
            </a:r>
            <a:r>
              <a:rPr lang="en-US" altLang="en-US" sz="3200" b="1" dirty="0">
                <a:latin typeface="Arial" panose="020B0604020202020204" pitchFamily="34" charset="0"/>
              </a:rPr>
              <a:t>: </a:t>
            </a:r>
            <a:r>
              <a:rPr lang="en-US" altLang="en-US" sz="3200" b="1" dirty="0" smtClean="0">
                <a:latin typeface="Arial" panose="020B0604020202020204" pitchFamily="34" charset="0"/>
              </a:rPr>
              <a:t>From the Ground, this is the least-hardest </a:t>
            </a:r>
            <a:r>
              <a:rPr lang="en-US" altLang="en-US" sz="3200" b="1" dirty="0">
                <a:latin typeface="Arial" panose="020B0604020202020204" pitchFamily="34" charset="0"/>
              </a:rPr>
              <a:t>Way to Find Solar Systems -</a:t>
            </a:r>
            <a:r>
              <a:rPr lang="en-US" altLang="en-US" sz="3200" b="1" dirty="0" smtClean="0">
                <a:latin typeface="Arial" panose="020B0604020202020204" pitchFamily="34" charset="0"/>
              </a:rPr>
              <a:t> </a:t>
            </a:r>
            <a:r>
              <a:rPr lang="en-US" altLang="en-US" sz="3200" b="1" dirty="0">
                <a:latin typeface="Arial" panose="020B0604020202020204" pitchFamily="34" charset="0"/>
              </a:rPr>
              <a:t>Observing Periodic Doppler Shifts in the Parent Star</a:t>
            </a:r>
          </a:p>
        </p:txBody>
      </p:sp>
      <p:sp>
        <p:nvSpPr>
          <p:cNvPr id="21507" name="Rectangle 3"/>
          <p:cNvSpPr>
            <a:spLocks noGrp="1" noChangeArrowheads="1"/>
          </p:cNvSpPr>
          <p:nvPr>
            <p:ph type="body" idx="1"/>
          </p:nvPr>
        </p:nvSpPr>
        <p:spPr>
          <a:xfrm>
            <a:off x="457200" y="2133600"/>
            <a:ext cx="8229600" cy="4525962"/>
          </a:xfrm>
        </p:spPr>
        <p:txBody>
          <a:bodyPr/>
          <a:lstStyle/>
          <a:p>
            <a:pPr>
              <a:lnSpc>
                <a:spcPct val="90000"/>
              </a:lnSpc>
            </a:pPr>
            <a:r>
              <a:rPr lang="en-US" altLang="en-US" sz="2400" dirty="0"/>
              <a:t>Stars are massive, planets are not…  </a:t>
            </a:r>
          </a:p>
          <a:p>
            <a:pPr>
              <a:lnSpc>
                <a:spcPct val="90000"/>
              </a:lnSpc>
            </a:pPr>
            <a:r>
              <a:rPr lang="en-US" altLang="en-US" sz="2400" dirty="0"/>
              <a:t>So, the Doppler Shifts of the parent star would be tiny.</a:t>
            </a:r>
          </a:p>
          <a:p>
            <a:pPr>
              <a:lnSpc>
                <a:spcPct val="90000"/>
              </a:lnSpc>
            </a:pPr>
            <a:r>
              <a:rPr lang="en-US" altLang="en-US" sz="2400" dirty="0"/>
              <a:t>Even mighty Jupiter is only 1/1000 the mass of the sun.</a:t>
            </a:r>
          </a:p>
          <a:p>
            <a:pPr>
              <a:lnSpc>
                <a:spcPct val="90000"/>
              </a:lnSpc>
            </a:pPr>
            <a:r>
              <a:rPr lang="en-US" altLang="en-US" sz="2400" dirty="0"/>
              <a:t>It moves </a:t>
            </a:r>
            <a:r>
              <a:rPr lang="en-US" altLang="en-US" sz="2400" dirty="0" smtClean="0"/>
              <a:t>at a speed of 12.7 km/sec </a:t>
            </a:r>
            <a:r>
              <a:rPr lang="en-US" altLang="en-US" sz="2400" dirty="0"/>
              <a:t>in its orbit, so the sun moves only 1/1000 of that, or </a:t>
            </a:r>
            <a:r>
              <a:rPr lang="en-US" altLang="en-US" sz="2400" dirty="0" smtClean="0"/>
              <a:t>13  </a:t>
            </a:r>
            <a:r>
              <a:rPr lang="en-US" altLang="en-US" sz="2400" dirty="0"/>
              <a:t>meters/sec</a:t>
            </a:r>
          </a:p>
          <a:p>
            <a:pPr>
              <a:lnSpc>
                <a:spcPct val="90000"/>
              </a:lnSpc>
            </a:pPr>
            <a:r>
              <a:rPr lang="en-US" altLang="en-US" sz="2400" dirty="0"/>
              <a:t>So v/c is </a:t>
            </a:r>
            <a:r>
              <a:rPr lang="en-US" altLang="en-US" sz="2400" dirty="0" smtClean="0"/>
              <a:t>4x10</a:t>
            </a:r>
            <a:r>
              <a:rPr lang="en-US" altLang="en-US" sz="2400" baseline="30000" dirty="0" smtClean="0"/>
              <a:t>-8</a:t>
            </a:r>
            <a:r>
              <a:rPr lang="en-US" altLang="en-US" sz="2400" dirty="0" smtClean="0"/>
              <a:t> </a:t>
            </a:r>
            <a:r>
              <a:rPr lang="en-US" altLang="en-US" sz="2400" dirty="0"/>
              <a:t>or </a:t>
            </a:r>
            <a:r>
              <a:rPr lang="en-US" altLang="en-US" sz="2400" dirty="0" smtClean="0"/>
              <a:t>40 billionths or 1 part in 25 million!!</a:t>
            </a:r>
            <a:endParaRPr lang="en-US" altLang="en-US" sz="2400" dirty="0"/>
          </a:p>
          <a:p>
            <a:pPr>
              <a:lnSpc>
                <a:spcPct val="90000"/>
              </a:lnSpc>
            </a:pPr>
            <a:r>
              <a:rPr lang="en-US" altLang="en-US" sz="2400" dirty="0"/>
              <a:t>Wavelength shifts of only 1 part in </a:t>
            </a:r>
            <a:r>
              <a:rPr lang="en-US" altLang="en-US" sz="2400" dirty="0" smtClean="0"/>
              <a:t>25 million, even assuming the orbital plane allows all of that to be line-of-sight and so detectable by the Doppler shift. </a:t>
            </a:r>
            <a:r>
              <a:rPr lang="en-US" altLang="en-US" sz="2400" dirty="0"/>
              <a:t>Very hard!</a:t>
            </a:r>
          </a:p>
          <a:p>
            <a:pPr>
              <a:lnSpc>
                <a:spcPct val="90000"/>
              </a:lnSpc>
            </a:pPr>
            <a:r>
              <a:rPr lang="en-US" altLang="en-US" sz="2400" dirty="0" smtClean="0"/>
              <a:t>It </a:t>
            </a:r>
            <a:r>
              <a:rPr lang="en-US" altLang="en-US" sz="2400" dirty="0"/>
              <a:t>means we’re going to bias the kinds of solar systems we can find</a:t>
            </a:r>
          </a:p>
          <a:p>
            <a:pPr>
              <a:lnSpc>
                <a:spcPct val="90000"/>
              </a:lnSpc>
            </a:pPr>
            <a:r>
              <a:rPr lang="en-US" altLang="en-US" sz="2400" dirty="0"/>
              <a:t>Need high precision, expensive </a:t>
            </a:r>
            <a:r>
              <a:rPr lang="en-US" altLang="en-US" sz="2400" b="1" u="sng" dirty="0"/>
              <a:t>spectrographs…</a:t>
            </a:r>
          </a:p>
        </p:txBody>
      </p:sp>
    </p:spTree>
    <p:extLst>
      <p:ext uri="{BB962C8B-B14F-4D97-AF65-F5344CB8AC3E}">
        <p14:creationId xmlns:p14="http://schemas.microsoft.com/office/powerpoint/2010/main" val="2035911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067800" cy="1143000"/>
          </a:xfrm>
        </p:spPr>
        <p:txBody>
          <a:bodyPr/>
          <a:lstStyle/>
          <a:p>
            <a:r>
              <a:rPr lang="en-US" sz="3600" b="1" dirty="0" smtClean="0">
                <a:solidFill>
                  <a:srgbClr val="FFFF00"/>
                </a:solidFill>
                <a:latin typeface="Arial" panose="020B0604020202020204" pitchFamily="34" charset="0"/>
              </a:rPr>
              <a:t>Orbiting Planet’s Gravity Makes the Star Orbit too: Doppler Effect Makes That Detectable</a:t>
            </a:r>
            <a:endParaRPr lang="en-US" sz="3600" b="1" dirty="0">
              <a:solidFill>
                <a:srgbClr val="FFFF00"/>
              </a:solidFill>
              <a:latin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905000"/>
            <a:ext cx="5029200" cy="5029200"/>
          </a:xfrm>
        </p:spPr>
      </p:pic>
    </p:spTree>
    <p:extLst>
      <p:ext uri="{BB962C8B-B14F-4D97-AF65-F5344CB8AC3E}">
        <p14:creationId xmlns:p14="http://schemas.microsoft.com/office/powerpoint/2010/main" val="42114312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33400" y="0"/>
            <a:ext cx="8229600" cy="487362"/>
          </a:xfrm>
        </p:spPr>
        <p:txBody>
          <a:bodyPr/>
          <a:lstStyle/>
          <a:p>
            <a:r>
              <a:rPr lang="en-US" altLang="en-US" sz="3600" dirty="0" smtClean="0">
                <a:solidFill>
                  <a:srgbClr val="FFFF00"/>
                </a:solidFill>
                <a:latin typeface="Arial" panose="020B0604020202020204" pitchFamily="34" charset="0"/>
              </a:rPr>
              <a:t>The HARPS Spectrograph </a:t>
            </a:r>
            <a:endParaRPr lang="en-US" altLang="en-US" sz="3600" dirty="0">
              <a:solidFill>
                <a:srgbClr val="FFFF00"/>
              </a:solidFill>
              <a:latin typeface="Arial" panose="020B0604020202020204" pitchFamily="34" charset="0"/>
            </a:endParaRPr>
          </a:p>
        </p:txBody>
      </p:sp>
      <p:sp>
        <p:nvSpPr>
          <p:cNvPr id="61443" name="Rectangle 3"/>
          <p:cNvSpPr>
            <a:spLocks noGrp="1" noChangeArrowheads="1"/>
          </p:cNvSpPr>
          <p:nvPr>
            <p:ph type="body" idx="1"/>
          </p:nvPr>
        </p:nvSpPr>
        <p:spPr/>
        <p:txBody>
          <a:bodyPr/>
          <a:lstStyle/>
          <a:p>
            <a:endParaRPr lang="en-US" altLang="en-US"/>
          </a:p>
        </p:txBody>
      </p:sp>
      <p:pic>
        <p:nvPicPr>
          <p:cNvPr id="61444" name="Picture 4" descr="HAR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7848600" cy="630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744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1143000"/>
          </a:xfrm>
        </p:spPr>
        <p:txBody>
          <a:bodyPr/>
          <a:lstStyle/>
          <a:p>
            <a:r>
              <a:rPr lang="en-US" altLang="en-US" sz="4800" b="1" dirty="0">
                <a:latin typeface="Arial" panose="020B0604020202020204" pitchFamily="34" charset="0"/>
              </a:rPr>
              <a:t>Strong Selection Effect </a:t>
            </a:r>
            <a:r>
              <a:rPr lang="en-US" altLang="en-US" sz="4800" b="1" dirty="0" smtClean="0">
                <a:latin typeface="Arial" panose="020B0604020202020204" pitchFamily="34" charset="0"/>
              </a:rPr>
              <a:t>from </a:t>
            </a:r>
            <a:r>
              <a:rPr lang="en-US" altLang="en-US" sz="4800" b="1" dirty="0">
                <a:latin typeface="Arial" panose="020B0604020202020204" pitchFamily="34" charset="0"/>
              </a:rPr>
              <a:t>the Doppler Method</a:t>
            </a:r>
          </a:p>
        </p:txBody>
      </p:sp>
      <p:sp>
        <p:nvSpPr>
          <p:cNvPr id="22531" name="Rectangle 3"/>
          <p:cNvSpPr>
            <a:spLocks noGrp="1" noChangeArrowheads="1"/>
          </p:cNvSpPr>
          <p:nvPr>
            <p:ph type="body" idx="1"/>
          </p:nvPr>
        </p:nvSpPr>
        <p:spPr>
          <a:xfrm>
            <a:off x="457200" y="1981200"/>
            <a:ext cx="8229600" cy="4495800"/>
          </a:xfrm>
        </p:spPr>
        <p:txBody>
          <a:bodyPr/>
          <a:lstStyle/>
          <a:p>
            <a:pPr>
              <a:lnSpc>
                <a:spcPct val="80000"/>
              </a:lnSpc>
            </a:pPr>
            <a:r>
              <a:rPr lang="en-US" altLang="en-US" sz="2400" dirty="0"/>
              <a:t>The signal-to-noise ratio will be too small to detect unless the planet is MASSIVE and the planet is CLOSE to the parent star, so that the parent star is </a:t>
            </a:r>
            <a:r>
              <a:rPr lang="en-US" altLang="en-US" sz="2400" dirty="0" err="1"/>
              <a:t>reaction’ing</a:t>
            </a:r>
            <a:r>
              <a:rPr lang="en-US" altLang="en-US" sz="2400" dirty="0"/>
              <a:t> as FAST AS POSSIBLE</a:t>
            </a:r>
          </a:p>
          <a:p>
            <a:pPr>
              <a:lnSpc>
                <a:spcPct val="80000"/>
              </a:lnSpc>
            </a:pPr>
            <a:r>
              <a:rPr lang="en-US" altLang="en-US" sz="2400" dirty="0"/>
              <a:t>That means the method is highly biased to find BIG Jupiter-like planets in orbits well inside the equivalent of Mercury’s orbit. </a:t>
            </a:r>
          </a:p>
          <a:p>
            <a:pPr>
              <a:lnSpc>
                <a:spcPct val="80000"/>
              </a:lnSpc>
            </a:pPr>
            <a:r>
              <a:rPr lang="en-US" altLang="en-US" sz="2400" dirty="0"/>
              <a:t>”</a:t>
            </a:r>
            <a:r>
              <a:rPr lang="en-US" altLang="en-US" sz="2400" b="1" u="sng" dirty="0"/>
              <a:t>Hot </a:t>
            </a:r>
            <a:r>
              <a:rPr lang="en-US" altLang="en-US" sz="2400" b="1" u="sng" dirty="0" err="1"/>
              <a:t>Jupiters</a:t>
            </a:r>
            <a:r>
              <a:rPr lang="en-US" altLang="en-US" sz="2400" b="1" u="sng" dirty="0"/>
              <a:t>” </a:t>
            </a:r>
            <a:r>
              <a:rPr lang="en-US" altLang="en-US" sz="2400" b="1" dirty="0"/>
              <a:t>is what we call such exoplanets</a:t>
            </a:r>
          </a:p>
          <a:p>
            <a:pPr>
              <a:lnSpc>
                <a:spcPct val="80000"/>
              </a:lnSpc>
            </a:pPr>
            <a:r>
              <a:rPr lang="en-US" altLang="en-US" sz="2400" dirty="0"/>
              <a:t>From what we’ve learned in class, this sounds like a pretty unlikely situation! Heavy elements are rare, massive planets must be made mostly of the dominant chemical elements – hydrogen and helium. These would evaporate away on a time scale which is likely short compared to the age of the system. </a:t>
            </a:r>
          </a:p>
        </p:txBody>
      </p:sp>
    </p:spTree>
    <p:extLst>
      <p:ext uri="{BB962C8B-B14F-4D97-AF65-F5344CB8AC3E}">
        <p14:creationId xmlns:p14="http://schemas.microsoft.com/office/powerpoint/2010/main" val="13500373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229600" cy="868363"/>
          </a:xfrm>
        </p:spPr>
        <p:txBody>
          <a:bodyPr/>
          <a:lstStyle/>
          <a:p>
            <a:r>
              <a:rPr lang="en-US" altLang="en-US" b="1" dirty="0">
                <a:latin typeface="Arial" panose="020B0604020202020204" pitchFamily="34" charset="0"/>
              </a:rPr>
              <a:t>But Perseverance Pays!</a:t>
            </a:r>
          </a:p>
        </p:txBody>
      </p:sp>
      <p:sp>
        <p:nvSpPr>
          <p:cNvPr id="31747" name="Rectangle 3"/>
          <p:cNvSpPr>
            <a:spLocks noGrp="1" noChangeArrowheads="1"/>
          </p:cNvSpPr>
          <p:nvPr>
            <p:ph type="body" idx="1"/>
          </p:nvPr>
        </p:nvSpPr>
        <p:spPr>
          <a:xfrm>
            <a:off x="457200" y="990600"/>
            <a:ext cx="8229600" cy="5638800"/>
          </a:xfrm>
        </p:spPr>
        <p:txBody>
          <a:bodyPr/>
          <a:lstStyle/>
          <a:p>
            <a:pPr>
              <a:lnSpc>
                <a:spcPct val="80000"/>
              </a:lnSpc>
            </a:pPr>
            <a:r>
              <a:rPr lang="en-US" altLang="en-US" sz="2400" dirty="0"/>
              <a:t>So, we were not optimistic about finding ANY planets with 1990’s technology. But </a:t>
            </a:r>
            <a:r>
              <a:rPr lang="en-US" altLang="en-US" sz="2400" dirty="0" err="1"/>
              <a:t>Queloz</a:t>
            </a:r>
            <a:r>
              <a:rPr lang="en-US" altLang="en-US" sz="2400" dirty="0"/>
              <a:t> and Mayor in Europe, and Marcy and Butler in the U.S., initiated searches</a:t>
            </a:r>
          </a:p>
          <a:p>
            <a:pPr>
              <a:lnSpc>
                <a:spcPct val="80000"/>
              </a:lnSpc>
            </a:pPr>
            <a:r>
              <a:rPr lang="en-US" altLang="en-US" sz="2400" dirty="0"/>
              <a:t>They carefully monitored the position of spectral lines for a large number of bright stars, taking frequent observations over years, and….. </a:t>
            </a:r>
            <a:r>
              <a:rPr lang="en-US" altLang="en-US" sz="2400" b="1" dirty="0"/>
              <a:t>found tiny Doppler shifts... Planets!</a:t>
            </a:r>
          </a:p>
          <a:p>
            <a:pPr>
              <a:lnSpc>
                <a:spcPct val="80000"/>
              </a:lnSpc>
            </a:pPr>
            <a:r>
              <a:rPr lang="en-US" altLang="en-US" sz="2400" dirty="0"/>
              <a:t>As of Sept 2013, about 800 nearby stars have had planetary systems discovered around them, 150 by Kepler Mission via transit method, the rest by Doppler method. </a:t>
            </a:r>
            <a:endParaRPr lang="en-US" altLang="en-US" sz="2400" dirty="0" smtClean="0"/>
          </a:p>
          <a:p>
            <a:pPr>
              <a:lnSpc>
                <a:spcPct val="80000"/>
              </a:lnSpc>
            </a:pPr>
            <a:r>
              <a:rPr lang="en-US" altLang="en-US" sz="2400" dirty="0" smtClean="0"/>
              <a:t>Today, 4200 Kepler Mission likely solar systems discovered by transit method, 1000 confirmed. More than by Doppler Method.</a:t>
            </a:r>
            <a:endParaRPr lang="en-US" altLang="en-US" sz="2400" dirty="0"/>
          </a:p>
          <a:p>
            <a:pPr>
              <a:lnSpc>
                <a:spcPct val="80000"/>
              </a:lnSpc>
            </a:pPr>
            <a:r>
              <a:rPr lang="en-US" altLang="en-US" sz="2400" dirty="0" smtClean="0"/>
              <a:t>Calculated implications: </a:t>
            </a:r>
            <a:r>
              <a:rPr lang="en-US" altLang="en-US" sz="2400" b="1" u="sng" dirty="0" smtClean="0"/>
              <a:t>over 90</a:t>
            </a:r>
            <a:r>
              <a:rPr lang="en-US" altLang="en-US" sz="2400" b="1" u="sng" dirty="0"/>
              <a:t>% of sun-like stars are have planetary systems around </a:t>
            </a:r>
            <a:r>
              <a:rPr lang="en-US" altLang="en-US" sz="2400" b="1" u="sng" dirty="0" smtClean="0"/>
              <a:t>them!</a:t>
            </a:r>
            <a:endParaRPr lang="en-US" altLang="en-US" sz="2400" b="1" u="sng" dirty="0"/>
          </a:p>
        </p:txBody>
      </p:sp>
    </p:spTree>
    <p:extLst>
      <p:ext uri="{BB962C8B-B14F-4D97-AF65-F5344CB8AC3E}">
        <p14:creationId xmlns:p14="http://schemas.microsoft.com/office/powerpoint/2010/main" val="11377593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endParaRPr lang="en-US" altLang="en-US"/>
          </a:p>
        </p:txBody>
      </p:sp>
      <p:sp>
        <p:nvSpPr>
          <p:cNvPr id="59395" name="Rectangle 3"/>
          <p:cNvSpPr>
            <a:spLocks noGrp="1" noChangeArrowheads="1"/>
          </p:cNvSpPr>
          <p:nvPr>
            <p:ph type="body" idx="1"/>
          </p:nvPr>
        </p:nvSpPr>
        <p:spPr/>
        <p:txBody>
          <a:bodyPr/>
          <a:lstStyle/>
          <a:p>
            <a:endParaRPr lang="en-US" altLang="en-US"/>
          </a:p>
        </p:txBody>
      </p:sp>
      <p:pic>
        <p:nvPicPr>
          <p:cNvPr id="59396" name="Picture 4" descr="0398marcy_orb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458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6912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2400" y="0"/>
            <a:ext cx="8839200" cy="990600"/>
          </a:xfrm>
        </p:spPr>
        <p:txBody>
          <a:bodyPr/>
          <a:lstStyle/>
          <a:p>
            <a:r>
              <a:rPr lang="en-US" altLang="en-US" sz="2800" b="1" dirty="0">
                <a:solidFill>
                  <a:srgbClr val="FFFF00"/>
                </a:solidFill>
                <a:latin typeface="Arial" panose="020B0604020202020204" pitchFamily="34" charset="0"/>
              </a:rPr>
              <a:t>The large majority of </a:t>
            </a:r>
            <a:r>
              <a:rPr lang="en-US" altLang="en-US" sz="2800" b="1" dirty="0" smtClean="0">
                <a:solidFill>
                  <a:srgbClr val="FFFF00"/>
                </a:solidFill>
                <a:latin typeface="Arial" panose="020B0604020202020204" pitchFamily="34" charset="0"/>
              </a:rPr>
              <a:t>early discoveries by Doppler Method: Lots of “Hot </a:t>
            </a:r>
            <a:r>
              <a:rPr lang="en-US" altLang="en-US" sz="2800" b="1" dirty="0" err="1" smtClean="0">
                <a:solidFill>
                  <a:srgbClr val="FFFF00"/>
                </a:solidFill>
                <a:latin typeface="Arial" panose="020B0604020202020204" pitchFamily="34" charset="0"/>
              </a:rPr>
              <a:t>Jupiters</a:t>
            </a:r>
            <a:r>
              <a:rPr lang="en-US" altLang="en-US" sz="2800" b="1" dirty="0" smtClean="0">
                <a:solidFill>
                  <a:srgbClr val="FFFF00"/>
                </a:solidFill>
                <a:latin typeface="Arial" panose="020B0604020202020204" pitchFamily="34" charset="0"/>
              </a:rPr>
              <a:t>” found</a:t>
            </a:r>
            <a:endParaRPr lang="en-US" altLang="en-US" sz="2800" b="1" dirty="0">
              <a:solidFill>
                <a:srgbClr val="FFFF00"/>
              </a:solidFill>
              <a:latin typeface="Arial" panose="020B0604020202020204" pitchFamily="34" charset="0"/>
            </a:endParaRPr>
          </a:p>
        </p:txBody>
      </p:sp>
      <p:sp>
        <p:nvSpPr>
          <p:cNvPr id="49155" name="Rectangle 3"/>
          <p:cNvSpPr>
            <a:spLocks noGrp="1" noChangeArrowheads="1"/>
          </p:cNvSpPr>
          <p:nvPr>
            <p:ph type="body" idx="1"/>
          </p:nvPr>
        </p:nvSpPr>
        <p:spPr/>
        <p:txBody>
          <a:bodyPr/>
          <a:lstStyle/>
          <a:p>
            <a:endParaRPr lang="en-US" altLang="en-US"/>
          </a:p>
        </p:txBody>
      </p:sp>
      <p:pic>
        <p:nvPicPr>
          <p:cNvPr id="49156" name="Picture 4" descr="MassVs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7748427"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5727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0"/>
            <a:ext cx="8458200" cy="1143000"/>
          </a:xfrm>
        </p:spPr>
        <p:txBody>
          <a:bodyPr/>
          <a:lstStyle/>
          <a:p>
            <a:r>
              <a:rPr lang="en-US" altLang="en-US" sz="2800" b="1" dirty="0">
                <a:solidFill>
                  <a:srgbClr val="FFFF00"/>
                </a:solidFill>
                <a:latin typeface="Arial" panose="020B0604020202020204" pitchFamily="34" charset="0"/>
              </a:rPr>
              <a:t>Orbital Periods of a Month or Less </a:t>
            </a:r>
            <a:r>
              <a:rPr lang="en-US" altLang="en-US" sz="2800" b="1" dirty="0" smtClean="0">
                <a:solidFill>
                  <a:srgbClr val="FFFF00"/>
                </a:solidFill>
                <a:latin typeface="Arial" panose="020B0604020202020204" pitchFamily="34" charset="0"/>
              </a:rPr>
              <a:t>Give </a:t>
            </a:r>
            <a:r>
              <a:rPr lang="en-US" altLang="en-US" sz="2800" b="1" dirty="0">
                <a:solidFill>
                  <a:srgbClr val="FFFF00"/>
                </a:solidFill>
                <a:latin typeface="Arial" panose="020B0604020202020204" pitchFamily="34" charset="0"/>
              </a:rPr>
              <a:t>the Strongest, Easiest </a:t>
            </a:r>
            <a:r>
              <a:rPr lang="en-US" altLang="en-US" sz="2800" b="1" dirty="0" smtClean="0">
                <a:solidFill>
                  <a:srgbClr val="FFFF00"/>
                </a:solidFill>
                <a:latin typeface="Arial" panose="020B0604020202020204" pitchFamily="34" charset="0"/>
              </a:rPr>
              <a:t>Signal; </a:t>
            </a:r>
            <a:r>
              <a:rPr lang="en-US" altLang="en-US" sz="2800" b="1" dirty="0">
                <a:solidFill>
                  <a:srgbClr val="FFFF00"/>
                </a:solidFill>
                <a:latin typeface="Arial" panose="020B0604020202020204" pitchFamily="34" charset="0"/>
              </a:rPr>
              <a:t>First to be Found</a:t>
            </a:r>
          </a:p>
        </p:txBody>
      </p:sp>
      <p:sp>
        <p:nvSpPr>
          <p:cNvPr id="48131" name="Rectangle 3"/>
          <p:cNvSpPr>
            <a:spLocks noGrp="1" noChangeArrowheads="1"/>
          </p:cNvSpPr>
          <p:nvPr>
            <p:ph type="body" idx="1"/>
          </p:nvPr>
        </p:nvSpPr>
        <p:spPr/>
        <p:txBody>
          <a:bodyPr/>
          <a:lstStyle/>
          <a:p>
            <a:endParaRPr lang="en-US" altLang="en-US"/>
          </a:p>
        </p:txBody>
      </p:sp>
      <p:pic>
        <p:nvPicPr>
          <p:cNvPr id="48132" name="Picture 4" descr="DistOfPeri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8763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7409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76200"/>
            <a:ext cx="9144000" cy="1341438"/>
          </a:xfrm>
        </p:spPr>
        <p:txBody>
          <a:bodyPr/>
          <a:lstStyle/>
          <a:p>
            <a:r>
              <a:rPr lang="en-US" altLang="en-US" sz="3200" dirty="0" smtClean="0">
                <a:solidFill>
                  <a:srgbClr val="FFFF00"/>
                </a:solidFill>
                <a:latin typeface="Arial" panose="020B0604020202020204" pitchFamily="34" charset="0"/>
              </a:rPr>
              <a:t>Even Transit method is biased Towards </a:t>
            </a:r>
            <a:r>
              <a:rPr lang="en-US" altLang="en-US" sz="3200" dirty="0">
                <a:solidFill>
                  <a:srgbClr val="FFFF00"/>
                </a:solidFill>
                <a:latin typeface="Arial" panose="020B0604020202020204" pitchFamily="34" charset="0"/>
              </a:rPr>
              <a:t>C</a:t>
            </a:r>
            <a:r>
              <a:rPr lang="en-US" altLang="en-US" sz="3200" dirty="0" smtClean="0">
                <a:solidFill>
                  <a:srgbClr val="FFFF00"/>
                </a:solidFill>
                <a:latin typeface="Arial" panose="020B0604020202020204" pitchFamily="34" charset="0"/>
              </a:rPr>
              <a:t>lose-in </a:t>
            </a:r>
            <a:r>
              <a:rPr lang="en-US" altLang="en-US" sz="3200" dirty="0">
                <a:solidFill>
                  <a:srgbClr val="FFFF00"/>
                </a:solidFill>
                <a:latin typeface="Arial" panose="020B0604020202020204" pitchFamily="34" charset="0"/>
              </a:rPr>
              <a:t>D</a:t>
            </a:r>
            <a:r>
              <a:rPr lang="en-US" altLang="en-US" sz="3200" dirty="0" smtClean="0">
                <a:solidFill>
                  <a:srgbClr val="FFFF00"/>
                </a:solidFill>
                <a:latin typeface="Arial" panose="020B0604020202020204" pitchFamily="34" charset="0"/>
              </a:rPr>
              <a:t>iscoveries. Most Discoveries Correspond to Inside Venus’ Orbit </a:t>
            </a:r>
            <a:endParaRPr lang="en-US" altLang="en-US" sz="3200" dirty="0">
              <a:solidFill>
                <a:srgbClr val="FFFF00"/>
              </a:solidFill>
              <a:latin typeface="Arial" panose="020B0604020202020204" pitchFamily="34" charset="0"/>
            </a:endParaRPr>
          </a:p>
        </p:txBody>
      </p:sp>
      <p:sp>
        <p:nvSpPr>
          <p:cNvPr id="92163" name="Rectangle 3"/>
          <p:cNvSpPr>
            <a:spLocks noGrp="1" noChangeArrowheads="1"/>
          </p:cNvSpPr>
          <p:nvPr>
            <p:ph type="body" idx="1"/>
          </p:nvPr>
        </p:nvSpPr>
        <p:spPr/>
        <p:txBody>
          <a:bodyPr/>
          <a:lstStyle/>
          <a:p>
            <a:endParaRPr lang="en-US" altLang="en-US"/>
          </a:p>
        </p:txBody>
      </p:sp>
      <p:pic>
        <p:nvPicPr>
          <p:cNvPr id="92164" name="Picture 4" descr="exoplanet-axisbinsJan201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981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Dark nebulae,blue dust</a:t>
            </a:r>
          </a:p>
        </p:txBody>
      </p:sp>
      <p:pic>
        <p:nvPicPr>
          <p:cNvPr id="50179" name="Picture 3" descr="DarkNebul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257175"/>
            <a:ext cx="9515476" cy="7372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altLang="en-US"/>
          </a:p>
        </p:txBody>
      </p:sp>
      <p:sp>
        <p:nvSpPr>
          <p:cNvPr id="14339" name="Rectangle 3"/>
          <p:cNvSpPr>
            <a:spLocks noGrp="1" noChangeArrowheads="1"/>
          </p:cNvSpPr>
          <p:nvPr>
            <p:ph type="body" idx="1"/>
          </p:nvPr>
        </p:nvSpPr>
        <p:spPr/>
        <p:txBody>
          <a:bodyPr/>
          <a:lstStyle/>
          <a:p>
            <a:endParaRPr lang="en-US" altLang="en-US"/>
          </a:p>
        </p:txBody>
      </p:sp>
      <p:pic>
        <p:nvPicPr>
          <p:cNvPr id="14340" name="Picture 4" descr="MassDistHis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72600" cy="702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7204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1630362"/>
          </a:xfrm>
        </p:spPr>
        <p:txBody>
          <a:bodyPr/>
          <a:lstStyle/>
          <a:p>
            <a:r>
              <a:rPr lang="en-US" altLang="en-US" sz="4000" b="1" dirty="0">
                <a:latin typeface="Arial" panose="020B0604020202020204" pitchFamily="34" charset="0"/>
              </a:rPr>
              <a:t>Clearly, We Don’t Think Such </a:t>
            </a:r>
            <a:r>
              <a:rPr lang="en-US" altLang="en-US" sz="4000" b="1" dirty="0" smtClean="0">
                <a:latin typeface="Arial" panose="020B0604020202020204" pitchFamily="34" charset="0"/>
              </a:rPr>
              <a:t>“</a:t>
            </a:r>
            <a:r>
              <a:rPr lang="en-US" altLang="en-US" sz="4000" b="1" dirty="0" err="1" smtClean="0">
                <a:latin typeface="Arial" panose="020B0604020202020204" pitchFamily="34" charset="0"/>
              </a:rPr>
              <a:t>Jupiters</a:t>
            </a:r>
            <a:r>
              <a:rPr lang="en-US" altLang="en-US" sz="4000" b="1" dirty="0">
                <a:latin typeface="Arial" panose="020B0604020202020204" pitchFamily="34" charset="0"/>
              </a:rPr>
              <a:t>” </a:t>
            </a:r>
            <a:r>
              <a:rPr lang="en-US" altLang="en-US" sz="4000" b="1" dirty="0" smtClean="0">
                <a:latin typeface="Arial" panose="020B0604020202020204" pitchFamily="34" charset="0"/>
              </a:rPr>
              <a:t>Can </a:t>
            </a:r>
            <a:r>
              <a:rPr lang="en-US" altLang="en-US" sz="4000" b="1" u="sng" dirty="0">
                <a:latin typeface="Arial" panose="020B0604020202020204" pitchFamily="34" charset="0"/>
              </a:rPr>
              <a:t>Form</a:t>
            </a:r>
            <a:r>
              <a:rPr lang="en-US" altLang="en-US" sz="4000" b="1" dirty="0">
                <a:latin typeface="Arial" panose="020B0604020202020204" pitchFamily="34" charset="0"/>
              </a:rPr>
              <a:t> So Close to Stars</a:t>
            </a:r>
          </a:p>
        </p:txBody>
      </p:sp>
      <p:sp>
        <p:nvSpPr>
          <p:cNvPr id="30723" name="Rectangle 3"/>
          <p:cNvSpPr>
            <a:spLocks noGrp="1" noChangeArrowheads="1"/>
          </p:cNvSpPr>
          <p:nvPr>
            <p:ph type="body" idx="1"/>
          </p:nvPr>
        </p:nvSpPr>
        <p:spPr>
          <a:xfrm>
            <a:off x="457200" y="2362200"/>
            <a:ext cx="8229600" cy="3763963"/>
          </a:xfrm>
        </p:spPr>
        <p:txBody>
          <a:bodyPr/>
          <a:lstStyle/>
          <a:p>
            <a:r>
              <a:rPr lang="en-US" altLang="en-US" dirty="0"/>
              <a:t>It’s too hot, and the amount of rocky material is always a tiny fraction of the total mass – which is mostly Hydrogen and Helium and would not collect onto such a </a:t>
            </a:r>
            <a:r>
              <a:rPr lang="en-US" altLang="en-US" dirty="0" smtClean="0"/>
              <a:t>massive small rocky core to make a “hot </a:t>
            </a:r>
            <a:r>
              <a:rPr lang="en-US" altLang="en-US" dirty="0"/>
              <a:t>Jupiter”.</a:t>
            </a:r>
          </a:p>
        </p:txBody>
      </p:sp>
    </p:spTree>
    <p:extLst>
      <p:ext uri="{BB962C8B-B14F-4D97-AF65-F5344CB8AC3E}">
        <p14:creationId xmlns:p14="http://schemas.microsoft.com/office/powerpoint/2010/main" val="26169040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4800"/>
            <a:ext cx="7772400" cy="1143000"/>
          </a:xfrm>
        </p:spPr>
        <p:txBody>
          <a:bodyPr/>
          <a:lstStyle/>
          <a:p>
            <a:r>
              <a:rPr lang="en-US" altLang="en-US" sz="4000" b="1" dirty="0">
                <a:latin typeface="Arial" panose="020B0604020202020204" pitchFamily="34" charset="0"/>
              </a:rPr>
              <a:t>But </a:t>
            </a:r>
            <a:r>
              <a:rPr lang="en-US" altLang="en-US" sz="4000" b="1" dirty="0" smtClean="0">
                <a:latin typeface="Arial" panose="020B0604020202020204" pitchFamily="34" charset="0"/>
              </a:rPr>
              <a:t>Then How </a:t>
            </a:r>
            <a:r>
              <a:rPr lang="en-US" altLang="en-US" sz="4000" b="1" dirty="0">
                <a:latin typeface="Arial" panose="020B0604020202020204" pitchFamily="34" charset="0"/>
              </a:rPr>
              <a:t>Can There be So Many Hot Jupiter Systems?</a:t>
            </a:r>
          </a:p>
        </p:txBody>
      </p:sp>
      <p:sp>
        <p:nvSpPr>
          <p:cNvPr id="28675" name="Rectangle 3"/>
          <p:cNvSpPr>
            <a:spLocks noGrp="1" noChangeArrowheads="1"/>
          </p:cNvSpPr>
          <p:nvPr>
            <p:ph type="body" idx="1"/>
          </p:nvPr>
        </p:nvSpPr>
        <p:spPr>
          <a:xfrm>
            <a:off x="457200" y="1600200"/>
            <a:ext cx="8458200" cy="5029200"/>
          </a:xfrm>
        </p:spPr>
        <p:txBody>
          <a:bodyPr/>
          <a:lstStyle/>
          <a:p>
            <a:r>
              <a:rPr lang="en-US" altLang="en-US" b="1" u="sng" dirty="0"/>
              <a:t>Planetary </a:t>
            </a:r>
            <a:r>
              <a:rPr lang="en-US" altLang="en-US" b="1" u="sng" dirty="0" smtClean="0"/>
              <a:t>Orbit Migration</a:t>
            </a:r>
            <a:r>
              <a:rPr lang="en-US" altLang="en-US" b="1" u="sng" dirty="0"/>
              <a:t>!</a:t>
            </a:r>
          </a:p>
          <a:p>
            <a:r>
              <a:rPr lang="en-US" altLang="en-US" dirty="0"/>
              <a:t>What if Jupiter’s can MIGRATE inward from their cold distant birth place, and find themselves in close to their star for a reasonable amount of time before they evaporate?</a:t>
            </a:r>
          </a:p>
          <a:p>
            <a:r>
              <a:rPr lang="en-US" altLang="en-US" dirty="0"/>
              <a:t>Two Prime Mechanisms can cause planetary migration…</a:t>
            </a:r>
          </a:p>
          <a:p>
            <a:endParaRPr lang="en-US" altLang="en-US" dirty="0"/>
          </a:p>
        </p:txBody>
      </p:sp>
    </p:spTree>
    <p:extLst>
      <p:ext uri="{BB962C8B-B14F-4D97-AF65-F5344CB8AC3E}">
        <p14:creationId xmlns:p14="http://schemas.microsoft.com/office/powerpoint/2010/main" val="23838954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228600"/>
            <a:ext cx="7772400" cy="1143000"/>
          </a:xfrm>
        </p:spPr>
        <p:txBody>
          <a:bodyPr/>
          <a:lstStyle/>
          <a:p>
            <a:r>
              <a:rPr lang="en-US" altLang="en-US" sz="4000" b="1" dirty="0">
                <a:latin typeface="Arial" panose="020B0604020202020204" pitchFamily="34" charset="0"/>
              </a:rPr>
              <a:t>1. Disk Friction Drags Planet Inward</a:t>
            </a:r>
          </a:p>
        </p:txBody>
      </p:sp>
      <p:sp>
        <p:nvSpPr>
          <p:cNvPr id="96259" name="Rectangle 3"/>
          <p:cNvSpPr>
            <a:spLocks noGrp="1" noChangeArrowheads="1"/>
          </p:cNvSpPr>
          <p:nvPr>
            <p:ph type="body" idx="1"/>
          </p:nvPr>
        </p:nvSpPr>
        <p:spPr>
          <a:xfrm>
            <a:off x="457200" y="1600200"/>
            <a:ext cx="8229600" cy="5257800"/>
          </a:xfrm>
        </p:spPr>
        <p:txBody>
          <a:bodyPr/>
          <a:lstStyle/>
          <a:p>
            <a:pPr>
              <a:lnSpc>
                <a:spcPct val="90000"/>
              </a:lnSpc>
            </a:pPr>
            <a:r>
              <a:rPr lang="en-US" altLang="en-US" sz="2400" dirty="0"/>
              <a:t>A disk of dust will feel much internal friction due to the differing rotation speeds at neighboring radii. </a:t>
            </a:r>
          </a:p>
          <a:p>
            <a:pPr>
              <a:lnSpc>
                <a:spcPct val="90000"/>
              </a:lnSpc>
            </a:pPr>
            <a:r>
              <a:rPr lang="en-US" altLang="en-US" sz="2400" dirty="0"/>
              <a:t>Friction turns to heat, radiated away, and the energy loss is subtracted from the orbital motion energy of the disk particles.</a:t>
            </a:r>
          </a:p>
          <a:p>
            <a:pPr>
              <a:lnSpc>
                <a:spcPct val="90000"/>
              </a:lnSpc>
            </a:pPr>
            <a:r>
              <a:rPr lang="en-US" altLang="en-US" sz="2400" dirty="0"/>
              <a:t>Gas is lightweight enough that it’ll more tend to be blown away by the stellar winds and radiation pressure. </a:t>
            </a:r>
          </a:p>
          <a:p>
            <a:pPr>
              <a:lnSpc>
                <a:spcPct val="90000"/>
              </a:lnSpc>
            </a:pPr>
            <a:r>
              <a:rPr lang="en-US" altLang="en-US" sz="2400" dirty="0"/>
              <a:t>But dust will not feel nearly so much, and a thick dust disk will instead tend to fall towards the star as this frictional energy dissipation of orbital energy proceeds</a:t>
            </a:r>
          </a:p>
          <a:p>
            <a:pPr>
              <a:lnSpc>
                <a:spcPct val="90000"/>
              </a:lnSpc>
            </a:pPr>
            <a:r>
              <a:rPr lang="en-US" altLang="en-US" sz="2400" dirty="0"/>
              <a:t>So this mechanism requires dust, and dust is made of “metals” (elements heavier than helium). </a:t>
            </a:r>
          </a:p>
          <a:p>
            <a:pPr>
              <a:lnSpc>
                <a:spcPct val="90000"/>
              </a:lnSpc>
            </a:pPr>
            <a:r>
              <a:rPr lang="en-US" altLang="en-US" sz="2400" b="1" i="1" dirty="0"/>
              <a:t>Do high-metallicity stars have planets? </a:t>
            </a:r>
            <a:r>
              <a:rPr lang="en-US" altLang="en-US" sz="2400" b="1" i="1" u="sng" dirty="0"/>
              <a:t>Yes!</a:t>
            </a:r>
          </a:p>
          <a:p>
            <a:pPr>
              <a:lnSpc>
                <a:spcPct val="90000"/>
              </a:lnSpc>
            </a:pPr>
            <a:endParaRPr lang="en-US" altLang="en-US" sz="2400" b="1" i="1" u="sng" dirty="0"/>
          </a:p>
        </p:txBody>
      </p:sp>
    </p:spTree>
    <p:extLst>
      <p:ext uri="{BB962C8B-B14F-4D97-AF65-F5344CB8AC3E}">
        <p14:creationId xmlns:p14="http://schemas.microsoft.com/office/powerpoint/2010/main" val="33590687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endParaRPr lang="en-US" altLang="en-US"/>
          </a:p>
        </p:txBody>
      </p:sp>
      <p:sp>
        <p:nvSpPr>
          <p:cNvPr id="56323" name="Rectangle 3"/>
          <p:cNvSpPr>
            <a:spLocks noGrp="1" noChangeArrowheads="1"/>
          </p:cNvSpPr>
          <p:nvPr>
            <p:ph type="body" idx="1"/>
          </p:nvPr>
        </p:nvSpPr>
        <p:spPr/>
        <p:txBody>
          <a:bodyPr/>
          <a:lstStyle/>
          <a:p>
            <a:r>
              <a:rPr lang="en-US" altLang="en-US"/>
              <a:t>Planet gap, inspiral</a:t>
            </a:r>
          </a:p>
          <a:p>
            <a:endParaRPr lang="en-US" altLang="en-US"/>
          </a:p>
        </p:txBody>
      </p:sp>
      <p:pic>
        <p:nvPicPr>
          <p:cNvPr id="56324" name="Picture 4" descr="SSbirthGa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100"/>
            <a:ext cx="92964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0579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2657"/>
            <a:ext cx="8229600" cy="1143000"/>
          </a:xfrm>
        </p:spPr>
        <p:txBody>
          <a:bodyPr/>
          <a:lstStyle/>
          <a:p>
            <a:r>
              <a:rPr lang="en-US" altLang="en-US" sz="4000" b="1" dirty="0">
                <a:solidFill>
                  <a:srgbClr val="FFFF00"/>
                </a:solidFill>
                <a:latin typeface="Arial" panose="020B0604020202020204" pitchFamily="34" charset="0"/>
              </a:rPr>
              <a:t>Stars with High </a:t>
            </a:r>
            <a:r>
              <a:rPr lang="en-US" altLang="en-US" sz="4000" b="1" dirty="0" err="1">
                <a:solidFill>
                  <a:srgbClr val="FFFF00"/>
                </a:solidFill>
                <a:latin typeface="Arial" panose="020B0604020202020204" pitchFamily="34" charset="0"/>
              </a:rPr>
              <a:t>Metallicity</a:t>
            </a:r>
            <a:r>
              <a:rPr lang="en-US" altLang="en-US" sz="4000" b="1" dirty="0">
                <a:solidFill>
                  <a:srgbClr val="FFFF00"/>
                </a:solidFill>
                <a:latin typeface="Arial" panose="020B0604020202020204" pitchFamily="34" charset="0"/>
              </a:rPr>
              <a:t> Are   More Likely to Have Planets…</a:t>
            </a:r>
          </a:p>
        </p:txBody>
      </p:sp>
      <p:sp>
        <p:nvSpPr>
          <p:cNvPr id="16387" name="Rectangle 3"/>
          <p:cNvSpPr>
            <a:spLocks noGrp="1" noChangeArrowheads="1"/>
          </p:cNvSpPr>
          <p:nvPr>
            <p:ph type="body" idx="1"/>
          </p:nvPr>
        </p:nvSpPr>
        <p:spPr/>
        <p:txBody>
          <a:bodyPr/>
          <a:lstStyle/>
          <a:p>
            <a:endParaRPr lang="en-US" altLang="en-US"/>
          </a:p>
        </p:txBody>
      </p:sp>
      <p:pic>
        <p:nvPicPr>
          <p:cNvPr id="16388" name="Picture 4" descr="fe_bargraph_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1"/>
            <a:ext cx="89916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1347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152400"/>
            <a:ext cx="7772400" cy="1143000"/>
          </a:xfrm>
        </p:spPr>
        <p:txBody>
          <a:bodyPr/>
          <a:lstStyle/>
          <a:p>
            <a:r>
              <a:rPr lang="en-US" altLang="en-US" sz="4000" b="1" dirty="0">
                <a:latin typeface="Arial" panose="020B0604020202020204" pitchFamily="34" charset="0"/>
              </a:rPr>
              <a:t>2. Resonance-induced Close Encounters w/ Other Planets</a:t>
            </a:r>
          </a:p>
        </p:txBody>
      </p:sp>
      <p:sp>
        <p:nvSpPr>
          <p:cNvPr id="97283" name="Rectangle 3"/>
          <p:cNvSpPr>
            <a:spLocks noGrp="1" noChangeArrowheads="1"/>
          </p:cNvSpPr>
          <p:nvPr>
            <p:ph type="body" idx="1"/>
          </p:nvPr>
        </p:nvSpPr>
        <p:spPr>
          <a:xfrm>
            <a:off x="76200" y="1600200"/>
            <a:ext cx="8991600" cy="5105400"/>
          </a:xfrm>
        </p:spPr>
        <p:txBody>
          <a:bodyPr/>
          <a:lstStyle/>
          <a:p>
            <a:pPr>
              <a:lnSpc>
                <a:spcPct val="90000"/>
              </a:lnSpc>
            </a:pPr>
            <a:r>
              <a:rPr lang="en-US" altLang="en-US" sz="2400" dirty="0"/>
              <a:t>Planets should, by physics, form in fairly circular </a:t>
            </a:r>
            <a:r>
              <a:rPr lang="en-US" altLang="en-US" sz="2400" dirty="0" smtClean="0"/>
              <a:t>orbits since the disk gas/dust will be in circular motion, </a:t>
            </a:r>
            <a:r>
              <a:rPr lang="en-US" altLang="en-US" sz="2400" dirty="0"/>
              <a:t>with plenty of space between </a:t>
            </a:r>
            <a:r>
              <a:rPr lang="en-US" altLang="en-US" sz="2400" dirty="0" smtClean="0"/>
              <a:t>planets </a:t>
            </a:r>
            <a:r>
              <a:rPr lang="en-US" altLang="en-US" sz="2400" dirty="0"/>
              <a:t>by the time formation is about done.</a:t>
            </a:r>
          </a:p>
          <a:p>
            <a:pPr>
              <a:lnSpc>
                <a:spcPct val="90000"/>
              </a:lnSpc>
            </a:pPr>
            <a:r>
              <a:rPr lang="en-US" altLang="en-US" sz="2400" dirty="0"/>
              <a:t>But resonances can amplify eccentricity of an orbit, to the point of orbit-crossing (close encounter possible!), and then the two planets could end up almost </a:t>
            </a:r>
            <a:r>
              <a:rPr lang="en-US" altLang="en-US" sz="2400" dirty="0" err="1"/>
              <a:t>ANYwhere</a:t>
            </a:r>
            <a:r>
              <a:rPr lang="en-US" altLang="en-US" sz="2400" dirty="0"/>
              <a:t>, and very likely on fairly eccentric orbits.</a:t>
            </a:r>
          </a:p>
          <a:p>
            <a:pPr>
              <a:lnSpc>
                <a:spcPct val="90000"/>
              </a:lnSpc>
            </a:pPr>
            <a:r>
              <a:rPr lang="en-US" altLang="en-US" sz="2400" dirty="0"/>
              <a:t>The older a solar system is, the more time for even weak resonances to build up to this point.</a:t>
            </a:r>
          </a:p>
          <a:p>
            <a:pPr>
              <a:lnSpc>
                <a:spcPct val="90000"/>
              </a:lnSpc>
            </a:pPr>
            <a:r>
              <a:rPr lang="en-US" altLang="en-US" sz="2400" dirty="0"/>
              <a:t>Computer simulations show eccentric orbits should be the rule, which would argue that our own solar system is very unusual (our system has most planets in pretty circular orbits, and no evidence of migration for any planets except Neptune and Uranus.</a:t>
            </a:r>
          </a:p>
        </p:txBody>
      </p:sp>
    </p:spTree>
    <p:extLst>
      <p:ext uri="{BB962C8B-B14F-4D97-AF65-F5344CB8AC3E}">
        <p14:creationId xmlns:p14="http://schemas.microsoft.com/office/powerpoint/2010/main" val="30643280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0"/>
            <a:ext cx="8991600" cy="1066800"/>
          </a:xfrm>
        </p:spPr>
        <p:txBody>
          <a:bodyPr/>
          <a:lstStyle/>
          <a:p>
            <a:r>
              <a:rPr lang="en-US" altLang="en-US" sz="2400" b="1" dirty="0">
                <a:solidFill>
                  <a:srgbClr val="FFFF00"/>
                </a:solidFill>
                <a:latin typeface="Arial" panose="020B0604020202020204" pitchFamily="34" charset="0"/>
              </a:rPr>
              <a:t>We see… lots of planets have very eccentric orbits, unlike the circular orbits of our own Solar System. Dynamics indicates </a:t>
            </a:r>
            <a:r>
              <a:rPr lang="en-US" altLang="en-US" sz="2400" b="1" dirty="0" smtClean="0">
                <a:solidFill>
                  <a:srgbClr val="FFFF00"/>
                </a:solidFill>
                <a:latin typeface="Arial" panose="020B0604020202020204" pitchFamily="34" charset="0"/>
              </a:rPr>
              <a:t>this is caused by migration</a:t>
            </a:r>
            <a:endParaRPr lang="en-US" altLang="en-US" sz="2400" b="1" dirty="0">
              <a:solidFill>
                <a:srgbClr val="FFFF00"/>
              </a:solidFill>
              <a:latin typeface="Arial" panose="020B0604020202020204" pitchFamily="34" charset="0"/>
            </a:endParaRPr>
          </a:p>
        </p:txBody>
      </p:sp>
      <p:sp>
        <p:nvSpPr>
          <p:cNvPr id="40963" name="Rectangle 3"/>
          <p:cNvSpPr>
            <a:spLocks noGrp="1" noChangeArrowheads="1"/>
          </p:cNvSpPr>
          <p:nvPr>
            <p:ph type="body" idx="1"/>
          </p:nvPr>
        </p:nvSpPr>
        <p:spPr/>
        <p:txBody>
          <a:bodyPr/>
          <a:lstStyle/>
          <a:p>
            <a:endParaRPr lang="en-US" altLang="en-US"/>
          </a:p>
        </p:txBody>
      </p:sp>
      <p:pic>
        <p:nvPicPr>
          <p:cNvPr id="40964" name="Picture 4" descr="ecc_vs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073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altLang="en-US"/>
          </a:p>
        </p:txBody>
      </p:sp>
      <p:sp>
        <p:nvSpPr>
          <p:cNvPr id="10243" name="Rectangle 3"/>
          <p:cNvSpPr>
            <a:spLocks noGrp="1" noChangeArrowheads="1"/>
          </p:cNvSpPr>
          <p:nvPr>
            <p:ph type="body" idx="1"/>
          </p:nvPr>
        </p:nvSpPr>
        <p:spPr/>
        <p:txBody>
          <a:bodyPr/>
          <a:lstStyle/>
          <a:p>
            <a:endParaRPr lang="en-US" altLang="en-US"/>
          </a:p>
        </p:txBody>
      </p:sp>
      <p:pic>
        <p:nvPicPr>
          <p:cNvPr id="10244" name="Picture 4" descr="up_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750"/>
            <a:ext cx="8153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3118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434" y="152400"/>
            <a:ext cx="9144000" cy="1143000"/>
          </a:xfrm>
        </p:spPr>
        <p:txBody>
          <a:bodyPr/>
          <a:lstStyle/>
          <a:p>
            <a:r>
              <a:rPr lang="en-US" altLang="en-US" sz="3200" b="1" dirty="0">
                <a:solidFill>
                  <a:srgbClr val="FFFF00"/>
                </a:solidFill>
                <a:latin typeface="Arial" panose="020B0604020202020204" pitchFamily="34" charset="0"/>
              </a:rPr>
              <a:t>A Fairly Circular Orbit Fits For This One</a:t>
            </a:r>
          </a:p>
        </p:txBody>
      </p:sp>
      <p:sp>
        <p:nvSpPr>
          <p:cNvPr id="46083" name="Rectangle 3"/>
          <p:cNvSpPr>
            <a:spLocks noGrp="1" noChangeArrowheads="1"/>
          </p:cNvSpPr>
          <p:nvPr>
            <p:ph type="body" idx="1"/>
          </p:nvPr>
        </p:nvSpPr>
        <p:spPr/>
        <p:txBody>
          <a:bodyPr/>
          <a:lstStyle/>
          <a:p>
            <a:endParaRPr lang="en-US" altLang="en-US"/>
          </a:p>
        </p:txBody>
      </p:sp>
      <p:pic>
        <p:nvPicPr>
          <p:cNvPr id="46084" name="Picture 4" descr="CircularRV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14475"/>
            <a:ext cx="9144000" cy="534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205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Dust columns</a:t>
            </a:r>
          </a:p>
        </p:txBody>
      </p:sp>
      <p:pic>
        <p:nvPicPr>
          <p:cNvPr id="56323" name="Picture 3" descr="moreDustColum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8392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21771"/>
            <a:ext cx="8915400" cy="1143000"/>
          </a:xfrm>
        </p:spPr>
        <p:txBody>
          <a:bodyPr/>
          <a:lstStyle/>
          <a:p>
            <a:r>
              <a:rPr lang="en-US" altLang="en-US" sz="3200" b="1" dirty="0">
                <a:solidFill>
                  <a:srgbClr val="FFFF00"/>
                </a:solidFill>
                <a:latin typeface="Arial" panose="020B0604020202020204" pitchFamily="34" charset="0"/>
              </a:rPr>
              <a:t>But A Very Elliptical Orbit Needed for a Good Fit Here</a:t>
            </a:r>
          </a:p>
        </p:txBody>
      </p:sp>
      <p:sp>
        <p:nvSpPr>
          <p:cNvPr id="47107" name="Rectangle 3"/>
          <p:cNvSpPr>
            <a:spLocks noGrp="1" noChangeArrowheads="1"/>
          </p:cNvSpPr>
          <p:nvPr>
            <p:ph type="body" idx="1"/>
          </p:nvPr>
        </p:nvSpPr>
        <p:spPr/>
        <p:txBody>
          <a:bodyPr/>
          <a:lstStyle/>
          <a:p>
            <a:endParaRPr lang="en-US" altLang="en-US"/>
          </a:p>
        </p:txBody>
      </p:sp>
      <p:pic>
        <p:nvPicPr>
          <p:cNvPr id="47108" name="Picture 4" descr="EllipticalRV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50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4429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1143000"/>
          </a:xfrm>
        </p:spPr>
        <p:txBody>
          <a:bodyPr/>
          <a:lstStyle/>
          <a:p>
            <a:r>
              <a:rPr lang="en-US" altLang="en-US" sz="4000" b="1" dirty="0">
                <a:latin typeface="Arial" panose="020B0604020202020204" pitchFamily="34" charset="0"/>
              </a:rPr>
              <a:t>So far, </a:t>
            </a:r>
            <a:r>
              <a:rPr lang="en-US" altLang="en-US" sz="4000" b="1" dirty="0" smtClean="0">
                <a:latin typeface="Arial" panose="020B0604020202020204" pitchFamily="34" charset="0"/>
              </a:rPr>
              <a:t>No </a:t>
            </a:r>
            <a:r>
              <a:rPr lang="en-US" altLang="en-US" sz="4000" b="1" dirty="0" err="1" smtClean="0">
                <a:latin typeface="Arial" panose="020B0604020202020204" pitchFamily="34" charset="0"/>
              </a:rPr>
              <a:t>Truely</a:t>
            </a:r>
            <a:r>
              <a:rPr lang="en-US" altLang="en-US" sz="4000" b="1" dirty="0" smtClean="0">
                <a:latin typeface="Arial" panose="020B0604020202020204" pitchFamily="34" charset="0"/>
              </a:rPr>
              <a:t> </a:t>
            </a:r>
            <a:r>
              <a:rPr lang="en-US" altLang="en-US" sz="4000" b="1" dirty="0">
                <a:latin typeface="Arial" panose="020B0604020202020204" pitchFamily="34" charset="0"/>
              </a:rPr>
              <a:t>Earth-like </a:t>
            </a:r>
            <a:r>
              <a:rPr lang="en-US" altLang="en-US" sz="4000" b="1" dirty="0" smtClean="0">
                <a:latin typeface="Arial" panose="020B0604020202020204" pitchFamily="34" charset="0"/>
              </a:rPr>
              <a:t>Planets Have Been Discovered</a:t>
            </a:r>
            <a:endParaRPr lang="en-US" altLang="en-US" sz="4000" b="1" dirty="0">
              <a:latin typeface="Arial" panose="020B0604020202020204" pitchFamily="34" charset="0"/>
            </a:endParaRPr>
          </a:p>
        </p:txBody>
      </p:sp>
      <p:sp>
        <p:nvSpPr>
          <p:cNvPr id="43011" name="Rectangle 3"/>
          <p:cNvSpPr>
            <a:spLocks noGrp="1" noChangeArrowheads="1"/>
          </p:cNvSpPr>
          <p:nvPr>
            <p:ph type="body" idx="1"/>
          </p:nvPr>
        </p:nvSpPr>
        <p:spPr>
          <a:xfrm>
            <a:off x="0" y="1371600"/>
            <a:ext cx="9144000" cy="5105400"/>
          </a:xfrm>
        </p:spPr>
        <p:txBody>
          <a:bodyPr/>
          <a:lstStyle/>
          <a:p>
            <a:pPr>
              <a:lnSpc>
                <a:spcPct val="90000"/>
              </a:lnSpc>
            </a:pPr>
            <a:r>
              <a:rPr lang="en-US" altLang="en-US" dirty="0" smtClean="0"/>
              <a:t>In part </a:t>
            </a:r>
            <a:r>
              <a:rPr lang="en-US" altLang="en-US" dirty="0"/>
              <a:t>that’s because Earth is </a:t>
            </a:r>
            <a:r>
              <a:rPr lang="en-US" altLang="en-US" dirty="0" smtClean="0"/>
              <a:t>so tiny even Kepler has a hard time detecting such small planets.</a:t>
            </a:r>
          </a:p>
          <a:p>
            <a:pPr>
              <a:lnSpc>
                <a:spcPct val="90000"/>
              </a:lnSpc>
            </a:pPr>
            <a:r>
              <a:rPr lang="en-US" altLang="en-US" dirty="0" smtClean="0"/>
              <a:t>In part, we do think Earth-like planets (vs. just Earth-</a:t>
            </a:r>
            <a:r>
              <a:rPr lang="en-US" altLang="en-US" i="1" u="sng" dirty="0" smtClean="0"/>
              <a:t>sized</a:t>
            </a:r>
            <a:r>
              <a:rPr lang="en-US" altLang="en-US" dirty="0" smtClean="0"/>
              <a:t> planets) are rare.</a:t>
            </a:r>
            <a:endParaRPr lang="en-US" altLang="en-US" dirty="0"/>
          </a:p>
          <a:p>
            <a:pPr>
              <a:lnSpc>
                <a:spcPct val="90000"/>
              </a:lnSpc>
            </a:pPr>
            <a:r>
              <a:rPr lang="en-US" altLang="en-US" dirty="0"/>
              <a:t>But interest is high – we want to find planets which may have life. We want to know we’re not alone out here!</a:t>
            </a:r>
          </a:p>
          <a:p>
            <a:pPr>
              <a:lnSpc>
                <a:spcPct val="90000"/>
              </a:lnSpc>
            </a:pPr>
            <a:r>
              <a:rPr lang="en-US" altLang="en-US" dirty="0"/>
              <a:t>Discovery of Earth-like planets requires </a:t>
            </a:r>
            <a:r>
              <a:rPr lang="en-US" altLang="en-US" b="1" u="sng" dirty="0"/>
              <a:t>transit</a:t>
            </a:r>
            <a:r>
              <a:rPr lang="en-US" altLang="en-US" dirty="0"/>
              <a:t> data to </a:t>
            </a:r>
            <a:r>
              <a:rPr lang="en-US" altLang="en-US" dirty="0" smtClean="0"/>
              <a:t>measure </a:t>
            </a:r>
            <a:r>
              <a:rPr lang="en-US" altLang="en-US" dirty="0"/>
              <a:t>their </a:t>
            </a:r>
            <a:r>
              <a:rPr lang="en-US" altLang="en-US" dirty="0" smtClean="0"/>
              <a:t>size </a:t>
            </a:r>
            <a:r>
              <a:rPr lang="en-US" altLang="en-US" dirty="0"/>
              <a:t>and </a:t>
            </a:r>
            <a:r>
              <a:rPr lang="en-US" altLang="en-US" dirty="0" smtClean="0"/>
              <a:t>therefore get </a:t>
            </a:r>
            <a:r>
              <a:rPr lang="en-US" altLang="en-US" dirty="0"/>
              <a:t>their </a:t>
            </a:r>
            <a:r>
              <a:rPr lang="en-US" altLang="en-US" dirty="0" smtClean="0"/>
              <a:t>density (rock? Ice? Gas?). </a:t>
            </a:r>
            <a:endParaRPr lang="en-US" altLang="en-US" dirty="0"/>
          </a:p>
        </p:txBody>
      </p:sp>
    </p:spTree>
    <p:extLst>
      <p:ext uri="{BB962C8B-B14F-4D97-AF65-F5344CB8AC3E}">
        <p14:creationId xmlns:p14="http://schemas.microsoft.com/office/powerpoint/2010/main" val="7528105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00087" y="228600"/>
            <a:ext cx="7772400" cy="1143000"/>
          </a:xfrm>
        </p:spPr>
        <p:txBody>
          <a:bodyPr/>
          <a:lstStyle/>
          <a:p>
            <a:r>
              <a:rPr lang="en-US" altLang="en-US" sz="3200" b="1" u="sng" dirty="0">
                <a:solidFill>
                  <a:srgbClr val="FFFF00"/>
                </a:solidFill>
                <a:latin typeface="Arial" panose="020B0604020202020204" pitchFamily="34" charset="0"/>
              </a:rPr>
              <a:t>The Transit Method:</a:t>
            </a:r>
            <a:r>
              <a:rPr lang="en-US" altLang="en-US" sz="3200" b="1" dirty="0">
                <a:solidFill>
                  <a:srgbClr val="FFFF00"/>
                </a:solidFill>
                <a:latin typeface="Arial" panose="020B0604020202020204" pitchFamily="34" charset="0"/>
              </a:rPr>
              <a:t> Transiting Planets Discovered by Precision Monitoring of Star’s Brightness</a:t>
            </a:r>
          </a:p>
        </p:txBody>
      </p:sp>
      <p:sp>
        <p:nvSpPr>
          <p:cNvPr id="9219" name="Rectangle 3"/>
          <p:cNvSpPr>
            <a:spLocks noGrp="1" noChangeArrowheads="1"/>
          </p:cNvSpPr>
          <p:nvPr>
            <p:ph type="body" idx="1"/>
          </p:nvPr>
        </p:nvSpPr>
        <p:spPr/>
        <p:txBody>
          <a:bodyPr/>
          <a:lstStyle/>
          <a:p>
            <a:endParaRPr lang="en-US" altLang="en-US"/>
          </a:p>
        </p:txBody>
      </p:sp>
      <p:pic>
        <p:nvPicPr>
          <p:cNvPr id="9220" name="Picture 4" descr="transitLight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44663"/>
            <a:ext cx="8562975" cy="511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5223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z="4000" b="1" dirty="0">
                <a:latin typeface="Arial" panose="020B0604020202020204" pitchFamily="34" charset="0"/>
              </a:rPr>
              <a:t>Transits are HARD to Detect!</a:t>
            </a:r>
          </a:p>
        </p:txBody>
      </p:sp>
      <p:sp>
        <p:nvSpPr>
          <p:cNvPr id="70659" name="Rectangle 3"/>
          <p:cNvSpPr>
            <a:spLocks noGrp="1" noChangeArrowheads="1"/>
          </p:cNvSpPr>
          <p:nvPr>
            <p:ph type="body" idx="1"/>
          </p:nvPr>
        </p:nvSpPr>
        <p:spPr/>
        <p:txBody>
          <a:bodyPr/>
          <a:lstStyle/>
          <a:p>
            <a:r>
              <a:rPr lang="en-US" altLang="en-US"/>
              <a:t>Planets are tiny and stars are large.</a:t>
            </a:r>
          </a:p>
          <a:p>
            <a:r>
              <a:rPr lang="en-US" altLang="en-US"/>
              <a:t>Must be able to do accurate photometry (the science of measuring the brightness of an object) down to the level of a few thousandths of a magnitude, or a few hundredths of 1 percent of the total light. </a:t>
            </a:r>
          </a:p>
          <a:p>
            <a:endParaRPr lang="en-US" altLang="en-US"/>
          </a:p>
          <a:p>
            <a:pPr>
              <a:buFontTx/>
              <a:buNone/>
            </a:pPr>
            <a:endParaRPr lang="en-US" altLang="en-US"/>
          </a:p>
        </p:txBody>
      </p:sp>
    </p:spTree>
    <p:extLst>
      <p:ext uri="{BB962C8B-B14F-4D97-AF65-F5344CB8AC3E}">
        <p14:creationId xmlns:p14="http://schemas.microsoft.com/office/powerpoint/2010/main" val="4544310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62000" y="304800"/>
            <a:ext cx="7772400" cy="1143000"/>
          </a:xfrm>
        </p:spPr>
        <p:txBody>
          <a:bodyPr/>
          <a:lstStyle/>
          <a:p>
            <a:r>
              <a:rPr lang="en-US" altLang="en-US" sz="3200" b="1" dirty="0">
                <a:latin typeface="Arial" panose="020B0604020202020204" pitchFamily="34" charset="0"/>
              </a:rPr>
              <a:t>A Specialized Satellite Launched in 2009 – The </a:t>
            </a:r>
            <a:r>
              <a:rPr lang="en-US" altLang="en-US" sz="3200" b="1" u="sng" dirty="0">
                <a:latin typeface="Arial" panose="020B0604020202020204" pitchFamily="34" charset="0"/>
              </a:rPr>
              <a:t>Kepler Mission</a:t>
            </a:r>
          </a:p>
        </p:txBody>
      </p:sp>
      <p:sp>
        <p:nvSpPr>
          <p:cNvPr id="57347" name="Rectangle 3"/>
          <p:cNvSpPr>
            <a:spLocks noGrp="1" noChangeArrowheads="1"/>
          </p:cNvSpPr>
          <p:nvPr>
            <p:ph type="body" idx="1"/>
          </p:nvPr>
        </p:nvSpPr>
        <p:spPr>
          <a:xfrm>
            <a:off x="457200" y="1600200"/>
            <a:ext cx="8229600" cy="4953000"/>
          </a:xfrm>
        </p:spPr>
        <p:txBody>
          <a:bodyPr/>
          <a:lstStyle/>
          <a:p>
            <a:pPr>
              <a:lnSpc>
                <a:spcPct val="80000"/>
              </a:lnSpc>
            </a:pPr>
            <a:r>
              <a:rPr lang="en-US" altLang="en-US" sz="2400" dirty="0"/>
              <a:t>Kepler monitored many tens of thousands of stars in the constellation Cygnus for transits, down to 14</a:t>
            </a:r>
            <a:r>
              <a:rPr lang="en-US" altLang="en-US" sz="2400" baseline="30000" dirty="0"/>
              <a:t>th</a:t>
            </a:r>
            <a:r>
              <a:rPr lang="en-US" altLang="en-US" sz="2400" dirty="0"/>
              <a:t> magnitude</a:t>
            </a:r>
          </a:p>
          <a:p>
            <a:pPr>
              <a:lnSpc>
                <a:spcPct val="80000"/>
              </a:lnSpc>
            </a:pPr>
            <a:r>
              <a:rPr lang="en-US" altLang="en-US" sz="2400" dirty="0"/>
              <a:t>Has discovered </a:t>
            </a:r>
            <a:r>
              <a:rPr lang="en-US" altLang="en-US" sz="2400" dirty="0" smtClean="0"/>
              <a:t>1000 </a:t>
            </a:r>
            <a:r>
              <a:rPr lang="en-US" altLang="en-US" sz="2400" dirty="0"/>
              <a:t>confirmed and over </a:t>
            </a:r>
            <a:r>
              <a:rPr lang="en-US" altLang="en-US" sz="2400" dirty="0" smtClean="0"/>
              <a:t>4,000 </a:t>
            </a:r>
            <a:r>
              <a:rPr lang="en-US" altLang="en-US" sz="2400" dirty="0"/>
              <a:t>unconfirmed planets around other stars, most of them </a:t>
            </a:r>
            <a:r>
              <a:rPr lang="en-US" altLang="en-US" sz="2400" dirty="0" smtClean="0"/>
              <a:t>“Super-Earths” between </a:t>
            </a:r>
            <a:r>
              <a:rPr lang="en-US" altLang="en-US" sz="2400" dirty="0"/>
              <a:t>1-2 </a:t>
            </a:r>
            <a:r>
              <a:rPr lang="en-US" altLang="en-US" sz="2400" dirty="0" smtClean="0"/>
              <a:t>Earth diameters.</a:t>
            </a:r>
            <a:endParaRPr lang="en-US" altLang="en-US" sz="2400" dirty="0"/>
          </a:p>
          <a:p>
            <a:pPr>
              <a:lnSpc>
                <a:spcPct val="80000"/>
              </a:lnSpc>
            </a:pPr>
            <a:r>
              <a:rPr lang="en-US" altLang="en-US" sz="2400" dirty="0"/>
              <a:t>(</a:t>
            </a:r>
            <a:r>
              <a:rPr lang="en-US" altLang="en-US" sz="2400" b="1" dirty="0"/>
              <a:t>confirmed</a:t>
            </a:r>
            <a:r>
              <a:rPr lang="en-US" altLang="en-US" sz="2400" dirty="0"/>
              <a:t> means have been seen over enough transits to determine orbital nature. Unconfirmed are likely/possible transits but might yet turn out to be </a:t>
            </a:r>
            <a:r>
              <a:rPr lang="en-US" altLang="en-US" sz="2400" dirty="0" err="1"/>
              <a:t>starspots</a:t>
            </a:r>
            <a:r>
              <a:rPr lang="en-US" altLang="en-US" sz="2400" dirty="0"/>
              <a:t>, etc. Need more transits to confirm. But Kepler team estimates ~80% are real)</a:t>
            </a:r>
          </a:p>
          <a:p>
            <a:pPr>
              <a:lnSpc>
                <a:spcPct val="80000"/>
              </a:lnSpc>
            </a:pPr>
            <a:r>
              <a:rPr lang="en-US" altLang="en-US" sz="2400" dirty="0"/>
              <a:t>But, Kepler only studies stars in a small square in the constellation of </a:t>
            </a:r>
            <a:r>
              <a:rPr lang="en-US" altLang="en-US" sz="2400" dirty="0" smtClean="0"/>
              <a:t>Cygnus, not the entire sky</a:t>
            </a:r>
            <a:endParaRPr lang="en-US" altLang="en-US" sz="2400" dirty="0"/>
          </a:p>
          <a:p>
            <a:pPr>
              <a:lnSpc>
                <a:spcPct val="80000"/>
              </a:lnSpc>
            </a:pPr>
            <a:r>
              <a:rPr lang="en-US" altLang="en-US" sz="2400" dirty="0" smtClean="0"/>
              <a:t>And alas</a:t>
            </a:r>
            <a:r>
              <a:rPr lang="en-US" altLang="en-US" sz="2400" dirty="0"/>
              <a:t>, In summer </a:t>
            </a:r>
            <a:r>
              <a:rPr lang="en-US" altLang="en-US" sz="2400" dirty="0" smtClean="0"/>
              <a:t>2013 </a:t>
            </a:r>
            <a:r>
              <a:rPr lang="en-US" altLang="en-US" sz="2400" dirty="0"/>
              <a:t>– </a:t>
            </a:r>
            <a:r>
              <a:rPr lang="en-US" altLang="en-US" sz="2400" b="1" u="sng" dirty="0"/>
              <a:t>Kepler died</a:t>
            </a:r>
            <a:r>
              <a:rPr lang="en-US" altLang="en-US" sz="2400" dirty="0"/>
              <a:t>, victim of </a:t>
            </a:r>
            <a:r>
              <a:rPr lang="en-US" altLang="en-US" sz="2400" dirty="0" smtClean="0"/>
              <a:t> failed gyros. </a:t>
            </a:r>
            <a:r>
              <a:rPr lang="en-US" altLang="en-US" sz="2400" dirty="0"/>
              <a:t>Much data still to be analyzed though. Very </a:t>
            </a:r>
            <a:r>
              <a:rPr lang="en-US" altLang="en-US" sz="2400"/>
              <a:t>productive </a:t>
            </a:r>
            <a:r>
              <a:rPr lang="en-US" altLang="en-US" sz="2400" smtClean="0"/>
              <a:t>mission.</a:t>
            </a:r>
            <a:endParaRPr lang="en-US" altLang="en-US" sz="2400" dirty="0"/>
          </a:p>
        </p:txBody>
      </p:sp>
    </p:spTree>
    <p:extLst>
      <p:ext uri="{BB962C8B-B14F-4D97-AF65-F5344CB8AC3E}">
        <p14:creationId xmlns:p14="http://schemas.microsoft.com/office/powerpoint/2010/main" val="261865715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33400" y="0"/>
            <a:ext cx="8229600" cy="1143000"/>
          </a:xfrm>
        </p:spPr>
        <p:txBody>
          <a:bodyPr/>
          <a:lstStyle/>
          <a:p>
            <a:r>
              <a:rPr lang="en-US" altLang="en-US" sz="3200" b="1" dirty="0">
                <a:solidFill>
                  <a:srgbClr val="FFFF00"/>
                </a:solidFill>
                <a:latin typeface="Arial" panose="020B0604020202020204" pitchFamily="34" charset="0"/>
              </a:rPr>
              <a:t>The Kepler Mission – </a:t>
            </a:r>
            <a:r>
              <a:rPr lang="en-US" altLang="en-US" sz="3200" b="1" dirty="0" smtClean="0">
                <a:solidFill>
                  <a:srgbClr val="FFFF00"/>
                </a:solidFill>
                <a:latin typeface="Arial" panose="020B0604020202020204" pitchFamily="34" charset="0"/>
              </a:rPr>
              <a:t>Targeted on A Corner of Constellation Cygnus</a:t>
            </a:r>
            <a:endParaRPr lang="en-US" altLang="en-US" sz="3200" b="1" dirty="0">
              <a:solidFill>
                <a:srgbClr val="FFFF00"/>
              </a:solidFill>
              <a:latin typeface="Arial" panose="020B0604020202020204" pitchFamily="34" charset="0"/>
            </a:endParaRPr>
          </a:p>
        </p:txBody>
      </p:sp>
      <p:sp>
        <p:nvSpPr>
          <p:cNvPr id="63491" name="Rectangle 3"/>
          <p:cNvSpPr>
            <a:spLocks noGrp="1" noChangeArrowheads="1"/>
          </p:cNvSpPr>
          <p:nvPr>
            <p:ph type="body" idx="1"/>
          </p:nvPr>
        </p:nvSpPr>
        <p:spPr/>
        <p:txBody>
          <a:bodyPr/>
          <a:lstStyle/>
          <a:p>
            <a:endParaRPr lang="en-US" altLang="en-US"/>
          </a:p>
        </p:txBody>
      </p:sp>
      <p:pic>
        <p:nvPicPr>
          <p:cNvPr id="63492" name="Picture 4" descr="MilkyWay-Kep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7275"/>
            <a:ext cx="9144000" cy="580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2478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1295400"/>
          </a:xfrm>
        </p:spPr>
        <p:txBody>
          <a:bodyPr/>
          <a:lstStyle/>
          <a:p>
            <a:r>
              <a:rPr lang="en-US" altLang="en-US" sz="4000" b="1" dirty="0">
                <a:latin typeface="Arial" panose="020B0604020202020204" pitchFamily="34" charset="0"/>
              </a:rPr>
              <a:t>Transit Method Provides Crucial </a:t>
            </a:r>
            <a:r>
              <a:rPr lang="en-US" altLang="en-US" sz="4000" b="1" dirty="0" smtClean="0">
                <a:latin typeface="Arial" panose="020B0604020202020204" pitchFamily="34" charset="0"/>
              </a:rPr>
              <a:t>Data Not Possible from Doppler</a:t>
            </a:r>
            <a:endParaRPr lang="en-US" altLang="en-US" sz="4000" b="1" dirty="0">
              <a:latin typeface="Arial" panose="020B0604020202020204" pitchFamily="34" charset="0"/>
            </a:endParaRPr>
          </a:p>
        </p:txBody>
      </p:sp>
      <p:sp>
        <p:nvSpPr>
          <p:cNvPr id="34819" name="Rectangle 3"/>
          <p:cNvSpPr>
            <a:spLocks noGrp="1" noChangeArrowheads="1"/>
          </p:cNvSpPr>
          <p:nvPr>
            <p:ph type="body" idx="1"/>
          </p:nvPr>
        </p:nvSpPr>
        <p:spPr>
          <a:xfrm>
            <a:off x="457200" y="1295400"/>
            <a:ext cx="8534400" cy="5562600"/>
          </a:xfrm>
        </p:spPr>
        <p:txBody>
          <a:bodyPr/>
          <a:lstStyle/>
          <a:p>
            <a:pPr>
              <a:lnSpc>
                <a:spcPct val="80000"/>
              </a:lnSpc>
            </a:pPr>
            <a:r>
              <a:rPr lang="en-US" altLang="en-US" sz="2400" dirty="0"/>
              <a:t>The method is being pushed hard at this time – because it has one key advantage which other methods do not: </a:t>
            </a:r>
          </a:p>
          <a:p>
            <a:pPr>
              <a:lnSpc>
                <a:spcPct val="80000"/>
              </a:lnSpc>
            </a:pPr>
            <a:r>
              <a:rPr lang="en-US" altLang="en-US" sz="2400" b="1" u="sng" dirty="0"/>
              <a:t>We get the </a:t>
            </a:r>
            <a:r>
              <a:rPr lang="en-US" altLang="en-US" sz="2800" b="1" i="1" u="sng" dirty="0">
                <a:effectLst>
                  <a:outerShdw blurRad="38100" dist="38100" dir="2700000" algn="tl">
                    <a:srgbClr val="FFFFFF"/>
                  </a:outerShdw>
                </a:effectLst>
              </a:rPr>
              <a:t>size of the planet</a:t>
            </a:r>
            <a:r>
              <a:rPr lang="en-US" altLang="en-US" sz="2400" b="1" u="sng" dirty="0"/>
              <a:t>, since </a:t>
            </a:r>
            <a:r>
              <a:rPr lang="en-US" altLang="en-US" sz="2400" b="1" u="sng" dirty="0" smtClean="0"/>
              <a:t>that’s what </a:t>
            </a:r>
            <a:r>
              <a:rPr lang="en-US" altLang="en-US" sz="2400" b="1" u="sng" dirty="0"/>
              <a:t>determines the observed light loss</a:t>
            </a:r>
          </a:p>
          <a:p>
            <a:pPr>
              <a:lnSpc>
                <a:spcPct val="80000"/>
              </a:lnSpc>
            </a:pPr>
            <a:r>
              <a:rPr lang="en-US" altLang="en-US" sz="2400" dirty="0"/>
              <a:t>The</a:t>
            </a:r>
            <a:r>
              <a:rPr lang="en-US" altLang="en-US" sz="2400" b="1" dirty="0"/>
              <a:t> mass </a:t>
            </a:r>
            <a:r>
              <a:rPr lang="en-US" altLang="en-US" sz="2400" dirty="0"/>
              <a:t>of the planet then comes from Doppler </a:t>
            </a:r>
            <a:r>
              <a:rPr lang="en-US" altLang="en-US" sz="2400" dirty="0" smtClean="0"/>
              <a:t>Method </a:t>
            </a:r>
            <a:r>
              <a:rPr lang="en-US" altLang="en-US" sz="2400" dirty="0"/>
              <a:t>measurements on parent star</a:t>
            </a:r>
          </a:p>
          <a:p>
            <a:pPr>
              <a:lnSpc>
                <a:spcPct val="80000"/>
              </a:lnSpc>
            </a:pPr>
            <a:r>
              <a:rPr lang="en-US" altLang="en-US" sz="2400" dirty="0"/>
              <a:t>Combining these gives the </a:t>
            </a:r>
            <a:r>
              <a:rPr lang="en-US" altLang="en-US" sz="2400" b="1" dirty="0"/>
              <a:t>density</a:t>
            </a:r>
            <a:r>
              <a:rPr lang="en-US" altLang="en-US" sz="2400" dirty="0"/>
              <a:t> and, together with distance from the star and star luminosity, </a:t>
            </a:r>
            <a:r>
              <a:rPr lang="en-US" altLang="en-US" sz="2400" dirty="0" smtClean="0"/>
              <a:t>the </a:t>
            </a:r>
            <a:r>
              <a:rPr lang="en-US" altLang="en-US" sz="2400" dirty="0"/>
              <a:t>approximate </a:t>
            </a:r>
            <a:r>
              <a:rPr lang="en-US" altLang="en-US" sz="2400" b="1" dirty="0"/>
              <a:t>chemical composition can be guessed</a:t>
            </a:r>
            <a:endParaRPr lang="en-US" altLang="en-US" sz="2400" dirty="0"/>
          </a:p>
          <a:p>
            <a:pPr>
              <a:lnSpc>
                <a:spcPct val="80000"/>
              </a:lnSpc>
            </a:pPr>
            <a:r>
              <a:rPr lang="en-US" altLang="en-US" sz="2400" dirty="0"/>
              <a:t>And, if we’re lucky and careful, we can see absorption in the star’s spectrum due to the planetary atmosphere’s varying opacity at different </a:t>
            </a:r>
            <a:r>
              <a:rPr lang="en-US" altLang="en-US" sz="2400" dirty="0" smtClean="0"/>
              <a:t>wavelengths </a:t>
            </a:r>
            <a:r>
              <a:rPr lang="en-US" altLang="en-US" sz="2400" dirty="0"/>
              <a:t>during the transit. This tells us directly what the planet’s atmosphere is made of, via this “</a:t>
            </a:r>
            <a:r>
              <a:rPr lang="en-US" altLang="en-US" sz="2400" b="1" u="sng" dirty="0"/>
              <a:t>transmission spectrum</a:t>
            </a:r>
            <a:r>
              <a:rPr lang="en-US" altLang="en-US" sz="2400" dirty="0"/>
              <a:t>”</a:t>
            </a:r>
          </a:p>
          <a:p>
            <a:pPr>
              <a:lnSpc>
                <a:spcPct val="80000"/>
              </a:lnSpc>
            </a:pPr>
            <a:r>
              <a:rPr lang="en-US" altLang="en-US" sz="2400" dirty="0"/>
              <a:t>Over </a:t>
            </a:r>
            <a:r>
              <a:rPr lang="en-US" altLang="en-US" sz="2400" dirty="0" smtClean="0"/>
              <a:t>4200 </a:t>
            </a:r>
            <a:r>
              <a:rPr lang="en-US" altLang="en-US" sz="2400" dirty="0"/>
              <a:t>possible </a:t>
            </a:r>
            <a:r>
              <a:rPr lang="en-US" altLang="en-US" sz="2400" dirty="0" smtClean="0"/>
              <a:t>transiting planets </a:t>
            </a:r>
            <a:r>
              <a:rPr lang="en-US" altLang="en-US" sz="2400" dirty="0"/>
              <a:t>have now been found in Kepler data. </a:t>
            </a:r>
            <a:r>
              <a:rPr lang="en-US" altLang="en-US" sz="2400" dirty="0" smtClean="0"/>
              <a:t>1000 have been confirmed </a:t>
            </a:r>
            <a:r>
              <a:rPr lang="en-US" altLang="en-US" sz="2400" dirty="0"/>
              <a:t>as of </a:t>
            </a:r>
            <a:r>
              <a:rPr lang="en-US" altLang="en-US" sz="2400" dirty="0" smtClean="0"/>
              <a:t>December 2014.</a:t>
            </a:r>
            <a:endParaRPr lang="en-US" altLang="en-US" sz="2400" dirty="0"/>
          </a:p>
        </p:txBody>
      </p:sp>
    </p:spTree>
    <p:extLst>
      <p:ext uri="{BB962C8B-B14F-4D97-AF65-F5344CB8AC3E}">
        <p14:creationId xmlns:p14="http://schemas.microsoft.com/office/powerpoint/2010/main" val="392339775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solidFill>
                  <a:schemeClr val="bg1"/>
                </a:solidFill>
                <a:latin typeface="Arial" panose="020B0604020202020204" pitchFamily="34" charset="0"/>
              </a:rPr>
              <a:t>Transit Light Curve – What’s Happening to Cause the Light Variations</a:t>
            </a:r>
            <a:endParaRPr lang="en-US" b="1" dirty="0">
              <a:solidFill>
                <a:schemeClr val="bg1"/>
              </a:solidFill>
              <a:latin typeface="Arial" panose="020B0604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057400"/>
            <a:ext cx="9154181" cy="4526691"/>
          </a:xfrm>
        </p:spPr>
      </p:pic>
    </p:spTree>
    <p:extLst>
      <p:ext uri="{BB962C8B-B14F-4D97-AF65-F5344CB8AC3E}">
        <p14:creationId xmlns:p14="http://schemas.microsoft.com/office/powerpoint/2010/main" val="5608205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76200"/>
            <a:ext cx="9144000" cy="639762"/>
          </a:xfrm>
        </p:spPr>
        <p:txBody>
          <a:bodyPr/>
          <a:lstStyle/>
          <a:p>
            <a:r>
              <a:rPr lang="en-US" altLang="en-US" sz="3200" b="1" dirty="0" smtClean="0">
                <a:solidFill>
                  <a:srgbClr val="FFFF00"/>
                </a:solidFill>
                <a:latin typeface="Arial" panose="020B0604020202020204" pitchFamily="34" charset="0"/>
              </a:rPr>
              <a:t>That’s a Beautifully Noise-free Light Curve!</a:t>
            </a:r>
            <a:endParaRPr lang="en-US" altLang="en-US" sz="3200" b="1" dirty="0">
              <a:solidFill>
                <a:srgbClr val="FFFF00"/>
              </a:solidFill>
              <a:latin typeface="Arial" panose="020B0604020202020204" pitchFamily="34" charset="0"/>
            </a:endParaRPr>
          </a:p>
        </p:txBody>
      </p:sp>
      <p:sp>
        <p:nvSpPr>
          <p:cNvPr id="62467" name="Rectangle 3"/>
          <p:cNvSpPr>
            <a:spLocks noGrp="1" noChangeArrowheads="1"/>
          </p:cNvSpPr>
          <p:nvPr>
            <p:ph type="body" idx="1"/>
          </p:nvPr>
        </p:nvSpPr>
        <p:spPr/>
        <p:txBody>
          <a:bodyPr/>
          <a:lstStyle/>
          <a:p>
            <a:endParaRPr lang="en-US" altLang="en-US"/>
          </a:p>
        </p:txBody>
      </p:sp>
      <p:pic>
        <p:nvPicPr>
          <p:cNvPr id="62468" name="Picture 4" descr="Borucki-GroundKepler-Final-P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29" y="1060676"/>
            <a:ext cx="10287000" cy="578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2880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0"/>
            <a:ext cx="8229600" cy="792162"/>
          </a:xfrm>
        </p:spPr>
        <p:txBody>
          <a:bodyPr/>
          <a:lstStyle/>
          <a:p>
            <a:r>
              <a:rPr lang="en-US" altLang="en-US" b="1" dirty="0">
                <a:latin typeface="Arial" panose="020B0604020202020204" pitchFamily="34" charset="0"/>
              </a:rPr>
              <a:t>Some Kepler </a:t>
            </a:r>
            <a:r>
              <a:rPr lang="en-US" altLang="en-US" b="1" dirty="0" smtClean="0">
                <a:latin typeface="Arial" panose="020B0604020202020204" pitchFamily="34" charset="0"/>
              </a:rPr>
              <a:t>Findings…</a:t>
            </a:r>
            <a:endParaRPr lang="en-US" altLang="en-US" b="1" dirty="0">
              <a:latin typeface="Arial" panose="020B0604020202020204" pitchFamily="34" charset="0"/>
            </a:endParaRPr>
          </a:p>
        </p:txBody>
      </p:sp>
      <p:sp>
        <p:nvSpPr>
          <p:cNvPr id="82947" name="Rectangle 3"/>
          <p:cNvSpPr>
            <a:spLocks noGrp="1" noChangeArrowheads="1"/>
          </p:cNvSpPr>
          <p:nvPr>
            <p:ph type="body" idx="1"/>
          </p:nvPr>
        </p:nvSpPr>
        <p:spPr>
          <a:xfrm>
            <a:off x="457200" y="1066800"/>
            <a:ext cx="8229600" cy="5562600"/>
          </a:xfrm>
        </p:spPr>
        <p:txBody>
          <a:bodyPr/>
          <a:lstStyle/>
          <a:p>
            <a:pPr>
              <a:lnSpc>
                <a:spcPct val="90000"/>
              </a:lnSpc>
            </a:pPr>
            <a:r>
              <a:rPr lang="en-US" altLang="en-US" sz="2800" dirty="0"/>
              <a:t>First, that there is micro-level variations in stellar luminosities more commonly than we had guessed. </a:t>
            </a:r>
          </a:p>
          <a:p>
            <a:pPr>
              <a:lnSpc>
                <a:spcPct val="90000"/>
              </a:lnSpc>
            </a:pPr>
            <a:r>
              <a:rPr lang="en-US" altLang="en-US" sz="2800" dirty="0" smtClean="0"/>
              <a:t>This makes </a:t>
            </a:r>
            <a:r>
              <a:rPr lang="en-US" altLang="en-US" sz="2800" dirty="0"/>
              <a:t>transits harder to detect, but good software and humans (see citizen science </a:t>
            </a:r>
            <a:r>
              <a:rPr lang="en-US" altLang="en-US" sz="2800" dirty="0" err="1"/>
              <a:t>Zooniverse</a:t>
            </a:r>
            <a:r>
              <a:rPr lang="en-US" altLang="en-US" sz="2800" dirty="0"/>
              <a:t> website) have mostly overcome this.</a:t>
            </a:r>
          </a:p>
          <a:p>
            <a:pPr>
              <a:lnSpc>
                <a:spcPct val="90000"/>
              </a:lnSpc>
            </a:pPr>
            <a:r>
              <a:rPr lang="en-US" altLang="en-US" sz="2800" b="1" dirty="0"/>
              <a:t>Planets are common! </a:t>
            </a:r>
            <a:r>
              <a:rPr lang="en-US" altLang="en-US" sz="2800" b="1" dirty="0" smtClean="0"/>
              <a:t>Well over 90</a:t>
            </a:r>
            <a:r>
              <a:rPr lang="en-US" altLang="en-US" sz="2800" b="1" dirty="0"/>
              <a:t>% </a:t>
            </a:r>
            <a:r>
              <a:rPr lang="en-US" altLang="en-US" sz="2800" b="1" dirty="0" smtClean="0"/>
              <a:t>of </a:t>
            </a:r>
            <a:r>
              <a:rPr lang="en-US" altLang="en-US" sz="2800" b="1" dirty="0"/>
              <a:t>solar-type stars </a:t>
            </a:r>
            <a:r>
              <a:rPr lang="en-US" altLang="en-US" sz="2800" b="1" dirty="0" smtClean="0"/>
              <a:t>calculated to have </a:t>
            </a:r>
            <a:r>
              <a:rPr lang="en-US" altLang="en-US" sz="2800" b="1" dirty="0"/>
              <a:t>planetary systems</a:t>
            </a:r>
          </a:p>
          <a:p>
            <a:pPr>
              <a:lnSpc>
                <a:spcPct val="90000"/>
              </a:lnSpc>
            </a:pPr>
            <a:r>
              <a:rPr lang="en-US" altLang="en-US" sz="2800" dirty="0" smtClean="0"/>
              <a:t>Small </a:t>
            </a:r>
            <a:r>
              <a:rPr lang="en-US" altLang="en-US" sz="2800" dirty="0"/>
              <a:t>planets </a:t>
            </a:r>
            <a:r>
              <a:rPr lang="en-US" altLang="en-US" sz="2800" dirty="0" smtClean="0"/>
              <a:t>are the most common, </a:t>
            </a:r>
            <a:r>
              <a:rPr lang="en-US" altLang="en-US" sz="2800" dirty="0"/>
              <a:t>but very tough to pull out of the </a:t>
            </a:r>
            <a:r>
              <a:rPr lang="en-US" altLang="en-US" sz="2800" dirty="0" smtClean="0"/>
              <a:t>data because transit light loss is so tiny and the “twinkle” of other causes of light variation (pulsations, star spots, </a:t>
            </a:r>
            <a:r>
              <a:rPr lang="en-US" altLang="en-US" sz="2800" dirty="0" err="1" smtClean="0"/>
              <a:t>etc</a:t>
            </a:r>
            <a:r>
              <a:rPr lang="en-US" altLang="en-US" sz="2800" dirty="0" smtClean="0"/>
              <a:t>) are possible. </a:t>
            </a:r>
            <a:endParaRPr lang="en-US" altLang="en-US" sz="2800" dirty="0"/>
          </a:p>
        </p:txBody>
      </p:sp>
    </p:spTree>
    <p:extLst>
      <p:ext uri="{BB962C8B-B14F-4D97-AF65-F5344CB8AC3E}">
        <p14:creationId xmlns:p14="http://schemas.microsoft.com/office/powerpoint/2010/main" val="2771205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2" name="Picture 1026" descr="BokGlob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762000"/>
            <a:ext cx="7277100" cy="9096375"/>
          </a:xfrm>
          <a:prstGeom prst="rect">
            <a:avLst/>
          </a:prstGeom>
          <a:noFill/>
          <a:extLst>
            <a:ext uri="{909E8E84-426E-40DD-AFC4-6F175D3DCCD1}">
              <a14:hiddenFill xmlns:a14="http://schemas.microsoft.com/office/drawing/2010/main">
                <a:solidFill>
                  <a:srgbClr val="FFFFFF"/>
                </a:solidFill>
              </a14:hiddenFill>
            </a:ext>
          </a:extLst>
        </p:spPr>
      </p:pic>
      <p:sp>
        <p:nvSpPr>
          <p:cNvPr id="30723" name="Rectangle 1027"/>
          <p:cNvSpPr>
            <a:spLocks noGrp="1" noChangeArrowheads="1"/>
          </p:cNvSpPr>
          <p:nvPr>
            <p:ph type="title" idx="4294967295"/>
          </p:nvPr>
        </p:nvSpPr>
        <p:spPr/>
        <p:txBody>
          <a:bodyPr/>
          <a:lstStyle/>
          <a:p>
            <a:endParaRPr lang="en-US" altLang="en-US"/>
          </a:p>
        </p:txBody>
      </p:sp>
    </p:spTree>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endParaRPr lang="en-US" altLang="en-US"/>
          </a:p>
        </p:txBody>
      </p:sp>
      <p:sp>
        <p:nvSpPr>
          <p:cNvPr id="76803" name="Rectangle 3"/>
          <p:cNvSpPr>
            <a:spLocks noGrp="1" noChangeArrowheads="1"/>
          </p:cNvSpPr>
          <p:nvPr>
            <p:ph type="body" idx="1"/>
          </p:nvPr>
        </p:nvSpPr>
        <p:spPr/>
        <p:txBody>
          <a:bodyPr/>
          <a:lstStyle/>
          <a:p>
            <a:endParaRPr lang="en-US" altLang="en-US"/>
          </a:p>
        </p:txBody>
      </p:sp>
      <p:pic>
        <p:nvPicPr>
          <p:cNvPr id="76804" name="Picture 4" descr="KeplerTwink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1886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32657"/>
            <a:ext cx="9144000" cy="957943"/>
          </a:xfrm>
        </p:spPr>
        <p:txBody>
          <a:bodyPr/>
          <a:lstStyle/>
          <a:p>
            <a:r>
              <a:rPr lang="en-US" altLang="en-US" sz="2800" b="1" dirty="0" smtClean="0">
                <a:solidFill>
                  <a:srgbClr val="FFFF00"/>
                </a:solidFill>
                <a:latin typeface="Arial" panose="020B0604020202020204" pitchFamily="34" charset="0"/>
              </a:rPr>
              <a:t>The Kepler Planets Discovered as of Jan ‘13 (but Biased by Selection Effects; Earth’s Hard to Detect)</a:t>
            </a:r>
            <a:endParaRPr lang="en-US" altLang="en-US" sz="2800" b="1" dirty="0">
              <a:solidFill>
                <a:srgbClr val="FFFF00"/>
              </a:solidFill>
              <a:latin typeface="Arial" panose="020B0604020202020204" pitchFamily="34" charset="0"/>
            </a:endParaRPr>
          </a:p>
        </p:txBody>
      </p:sp>
      <p:sp>
        <p:nvSpPr>
          <p:cNvPr id="77827" name="Rectangle 3"/>
          <p:cNvSpPr>
            <a:spLocks noGrp="1" noChangeArrowheads="1"/>
          </p:cNvSpPr>
          <p:nvPr>
            <p:ph type="body" idx="1"/>
          </p:nvPr>
        </p:nvSpPr>
        <p:spPr/>
        <p:txBody>
          <a:bodyPr/>
          <a:lstStyle/>
          <a:p>
            <a:endParaRPr lang="en-US" altLang="en-US"/>
          </a:p>
        </p:txBody>
      </p:sp>
      <p:pic>
        <p:nvPicPr>
          <p:cNvPr id="77829" name="Picture 5" descr="keplerCandid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4060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274638"/>
            <a:ext cx="8229600" cy="868362"/>
          </a:xfrm>
        </p:spPr>
        <p:txBody>
          <a:bodyPr/>
          <a:lstStyle/>
          <a:p>
            <a:r>
              <a:rPr lang="en-US" altLang="en-US" sz="3200" b="1" dirty="0">
                <a:solidFill>
                  <a:srgbClr val="FFFF00"/>
                </a:solidFill>
                <a:latin typeface="Arial" panose="020B0604020202020204" pitchFamily="34" charset="0"/>
              </a:rPr>
              <a:t>Correcting for Observational Bias Shows Small Planets </a:t>
            </a:r>
            <a:r>
              <a:rPr lang="en-US" altLang="en-US" sz="3200" b="1" u="sng" dirty="0">
                <a:solidFill>
                  <a:srgbClr val="FFFF00"/>
                </a:solidFill>
                <a:latin typeface="Arial" panose="020B0604020202020204" pitchFamily="34" charset="0"/>
              </a:rPr>
              <a:t>More</a:t>
            </a:r>
            <a:r>
              <a:rPr lang="en-US" altLang="en-US" sz="3200" b="1" dirty="0">
                <a:solidFill>
                  <a:srgbClr val="FFFF00"/>
                </a:solidFill>
                <a:latin typeface="Arial" panose="020B0604020202020204" pitchFamily="34" charset="0"/>
              </a:rPr>
              <a:t> Common Than Big Ones, Not Surprising</a:t>
            </a:r>
          </a:p>
        </p:txBody>
      </p:sp>
      <p:sp>
        <p:nvSpPr>
          <p:cNvPr id="93187" name="Rectangle 3"/>
          <p:cNvSpPr>
            <a:spLocks noGrp="1" noChangeArrowheads="1"/>
          </p:cNvSpPr>
          <p:nvPr>
            <p:ph type="body" idx="1"/>
          </p:nvPr>
        </p:nvSpPr>
        <p:spPr/>
        <p:txBody>
          <a:bodyPr/>
          <a:lstStyle/>
          <a:p>
            <a:endParaRPr lang="en-US" altLang="en-US"/>
          </a:p>
        </p:txBody>
      </p:sp>
      <p:pic>
        <p:nvPicPr>
          <p:cNvPr id="93188" name="Picture 4" descr="exoplanet_m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1"/>
            <a:ext cx="9144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65922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274638"/>
            <a:ext cx="9144000" cy="1143000"/>
          </a:xfrm>
        </p:spPr>
        <p:txBody>
          <a:bodyPr/>
          <a:lstStyle/>
          <a:p>
            <a:r>
              <a:rPr lang="en-US" altLang="en-US" sz="4000" b="1" dirty="0" smtClean="0">
                <a:solidFill>
                  <a:srgbClr val="FFFF00"/>
                </a:solidFill>
                <a:latin typeface="Arial" panose="020B0604020202020204" pitchFamily="34" charset="0"/>
              </a:rPr>
              <a:t> Kepler 37a-d </a:t>
            </a:r>
            <a:r>
              <a:rPr lang="en-US" altLang="en-US" sz="4000" b="1" dirty="0">
                <a:solidFill>
                  <a:srgbClr val="FFFF00"/>
                </a:solidFill>
                <a:latin typeface="Arial" panose="020B0604020202020204" pitchFamily="34" charset="0"/>
              </a:rPr>
              <a:t>Planets </a:t>
            </a:r>
            <a:r>
              <a:rPr lang="en-US" altLang="en-US" sz="4000" b="1" i="1" dirty="0">
                <a:solidFill>
                  <a:srgbClr val="FFFF00"/>
                </a:solidFill>
                <a:latin typeface="Arial" panose="020B0604020202020204" pitchFamily="34" charset="0"/>
              </a:rPr>
              <a:t>vs.</a:t>
            </a:r>
            <a:r>
              <a:rPr lang="en-US" altLang="en-US" sz="4000" b="1" dirty="0">
                <a:solidFill>
                  <a:srgbClr val="FFFF00"/>
                </a:solidFill>
                <a:latin typeface="Arial" panose="020B0604020202020204" pitchFamily="34" charset="0"/>
              </a:rPr>
              <a:t> Our Own Solar System’s Small Planets</a:t>
            </a:r>
          </a:p>
        </p:txBody>
      </p:sp>
      <p:sp>
        <p:nvSpPr>
          <p:cNvPr id="80899" name="Rectangle 3"/>
          <p:cNvSpPr>
            <a:spLocks noGrp="1" noChangeArrowheads="1"/>
          </p:cNvSpPr>
          <p:nvPr>
            <p:ph type="body" idx="1"/>
          </p:nvPr>
        </p:nvSpPr>
        <p:spPr/>
        <p:txBody>
          <a:bodyPr/>
          <a:lstStyle/>
          <a:p>
            <a:endParaRPr lang="en-US" altLang="en-US"/>
          </a:p>
        </p:txBody>
      </p:sp>
      <p:pic>
        <p:nvPicPr>
          <p:cNvPr id="80901" name="Picture 5" descr="Diagram of Kepler-37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2313"/>
            <a:ext cx="9144000" cy="4865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8837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b="1" dirty="0" smtClean="0">
                <a:latin typeface="Comic Sans MS" panose="030F0702030302020204" pitchFamily="66" charset="0"/>
              </a:rPr>
              <a:t>The Definition of the “Habitable Zone”</a:t>
            </a:r>
            <a:endParaRPr lang="en-US" b="1" dirty="0">
              <a:latin typeface="Comic Sans MS" panose="030F0702030302020204" pitchFamily="66" charset="0"/>
            </a:endParaRPr>
          </a:p>
        </p:txBody>
      </p:sp>
      <p:sp>
        <p:nvSpPr>
          <p:cNvPr id="3" name="Content Placeholder 2"/>
          <p:cNvSpPr>
            <a:spLocks noGrp="1"/>
          </p:cNvSpPr>
          <p:nvPr>
            <p:ph idx="1"/>
          </p:nvPr>
        </p:nvSpPr>
        <p:spPr>
          <a:xfrm>
            <a:off x="457200" y="1600200"/>
            <a:ext cx="8534400" cy="4525963"/>
          </a:xfrm>
        </p:spPr>
        <p:txBody>
          <a:bodyPr/>
          <a:lstStyle/>
          <a:p>
            <a:r>
              <a:rPr lang="en-US" dirty="0" smtClean="0"/>
              <a:t>No, it doesn’t mean there are probably civilizations here</a:t>
            </a:r>
          </a:p>
          <a:p>
            <a:r>
              <a:rPr lang="en-US" dirty="0" smtClean="0"/>
              <a:t>And it doesn’t even mean life is likely here</a:t>
            </a:r>
          </a:p>
          <a:p>
            <a:r>
              <a:rPr lang="en-US" dirty="0" smtClean="0"/>
              <a:t>It means only that the calculated equilibrium temperature in this region, for a planet, can permit liquid water to exist. BUT, even this requires the right atmospheric composition and density so that greenhouse heating permits liquid water. We believe life requires liquid water.</a:t>
            </a:r>
            <a:endParaRPr lang="en-US" dirty="0"/>
          </a:p>
        </p:txBody>
      </p:sp>
    </p:spTree>
    <p:extLst>
      <p:ext uri="{BB962C8B-B14F-4D97-AF65-F5344CB8AC3E}">
        <p14:creationId xmlns:p14="http://schemas.microsoft.com/office/powerpoint/2010/main" val="37060835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1143000"/>
          </a:xfrm>
        </p:spPr>
        <p:txBody>
          <a:bodyPr/>
          <a:lstStyle/>
          <a:p>
            <a:r>
              <a:rPr lang="en-US" sz="3200" b="1" dirty="0" smtClean="0">
                <a:solidFill>
                  <a:srgbClr val="FFFF00"/>
                </a:solidFill>
                <a:latin typeface="Arial" panose="020B0604020202020204" pitchFamily="34" charset="0"/>
              </a:rPr>
              <a:t>No True Earth’s, but Some </a:t>
            </a:r>
            <a:r>
              <a:rPr lang="en-US" sz="3200" b="1" dirty="0" err="1" smtClean="0">
                <a:solidFill>
                  <a:srgbClr val="FFFF00"/>
                </a:solidFill>
                <a:latin typeface="Arial" panose="020B0604020202020204" pitchFamily="34" charset="0"/>
              </a:rPr>
              <a:t>SuperEarth’s</a:t>
            </a:r>
            <a:r>
              <a:rPr lang="en-US" sz="3200" b="1" dirty="0" smtClean="0">
                <a:solidFill>
                  <a:srgbClr val="FFFF00"/>
                </a:solidFill>
                <a:latin typeface="Arial" panose="020B0604020202020204" pitchFamily="34" charset="0"/>
              </a:rPr>
              <a:t> in Roughly Habitable Zone</a:t>
            </a:r>
            <a:endParaRPr lang="en-US" sz="3200" b="1" dirty="0">
              <a:solidFill>
                <a:srgbClr val="FFFF00"/>
              </a:solidFill>
              <a:latin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99" y="1371600"/>
            <a:ext cx="9091344" cy="5105400"/>
          </a:xfrm>
        </p:spPr>
      </p:pic>
    </p:spTree>
    <p:extLst>
      <p:ext uri="{BB962C8B-B14F-4D97-AF65-F5344CB8AC3E}">
        <p14:creationId xmlns:p14="http://schemas.microsoft.com/office/powerpoint/2010/main" val="158928445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b="1" dirty="0" smtClean="0">
                <a:solidFill>
                  <a:srgbClr val="FFFF00"/>
                </a:solidFill>
                <a:latin typeface="Arial" panose="020B0604020202020204" pitchFamily="34" charset="0"/>
              </a:rPr>
              <a:t>The Habitable Zone: Solar System </a:t>
            </a:r>
            <a:r>
              <a:rPr lang="en-US" sz="3600" b="1" i="1" dirty="0" smtClean="0">
                <a:solidFill>
                  <a:srgbClr val="FFFF00"/>
                </a:solidFill>
                <a:latin typeface="Arial" panose="020B0604020202020204" pitchFamily="34" charset="0"/>
              </a:rPr>
              <a:t>vs. </a:t>
            </a:r>
            <a:r>
              <a:rPr lang="en-US" sz="3600" b="1" dirty="0" smtClean="0">
                <a:solidFill>
                  <a:srgbClr val="FFFF00"/>
                </a:solidFill>
                <a:latin typeface="Arial" panose="020B0604020202020204" pitchFamily="34" charset="0"/>
              </a:rPr>
              <a:t>Gliese 581 System</a:t>
            </a:r>
            <a:endParaRPr lang="en-US" sz="3600" b="1" dirty="0">
              <a:solidFill>
                <a:srgbClr val="FFFF00"/>
              </a:solidFill>
              <a:latin typeface="Arial" panose="020B0604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170010"/>
            <a:ext cx="8349343" cy="5687990"/>
          </a:xfrm>
        </p:spPr>
      </p:pic>
    </p:spTree>
    <p:extLst>
      <p:ext uri="{BB962C8B-B14F-4D97-AF65-F5344CB8AC3E}">
        <p14:creationId xmlns:p14="http://schemas.microsoft.com/office/powerpoint/2010/main" val="16102580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b="1" dirty="0" smtClean="0">
                <a:solidFill>
                  <a:srgbClr val="FFFF00"/>
                </a:solidFill>
                <a:latin typeface="Arial" panose="020B0604020202020204" pitchFamily="34" charset="0"/>
                <a:cs typeface="Arial" panose="020B0604020202020204" pitchFamily="34" charset="0"/>
                <a:hlinkClick r:id="rId2"/>
              </a:rPr>
              <a:t>Kepler 186f</a:t>
            </a:r>
            <a:r>
              <a:rPr lang="en-US" b="1" dirty="0" smtClean="0">
                <a:solidFill>
                  <a:srgbClr val="FFFF00"/>
                </a:solidFill>
                <a:latin typeface="Arial" panose="020B0604020202020204" pitchFamily="34" charset="0"/>
                <a:cs typeface="Arial" panose="020B0604020202020204" pitchFamily="34" charset="0"/>
              </a:rPr>
              <a:t>: Closest Earth Analog So Far?</a:t>
            </a:r>
            <a:endParaRPr lang="en-US" b="1" dirty="0">
              <a:solidFill>
                <a:srgbClr val="FFFF00"/>
              </a:solidFill>
              <a:latin typeface="Arial" panose="020B0604020202020204" pitchFamily="34" charset="0"/>
              <a:cs typeface="Arial" panose="020B0604020202020204" pitchFamily="34" charset="0"/>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770" y="1836624"/>
            <a:ext cx="9122229" cy="4988719"/>
          </a:xfrm>
        </p:spPr>
      </p:pic>
    </p:spTree>
    <p:extLst>
      <p:ext uri="{BB962C8B-B14F-4D97-AF65-F5344CB8AC3E}">
        <p14:creationId xmlns:p14="http://schemas.microsoft.com/office/powerpoint/2010/main" val="38522093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3600" b="1" dirty="0" smtClean="0">
                <a:latin typeface="Arial" panose="020B0604020202020204" pitchFamily="34" charset="0"/>
              </a:rPr>
              <a:t>Kepler 186f: What Do We Know?</a:t>
            </a:r>
            <a:endParaRPr lang="en-US" sz="3600" b="1" dirty="0">
              <a:latin typeface="Arial" panose="020B0604020202020204" pitchFamily="34" charset="0"/>
            </a:endParaRPr>
          </a:p>
        </p:txBody>
      </p:sp>
      <p:sp>
        <p:nvSpPr>
          <p:cNvPr id="3" name="Content Placeholder 2"/>
          <p:cNvSpPr>
            <a:spLocks noGrp="1"/>
          </p:cNvSpPr>
          <p:nvPr>
            <p:ph idx="1"/>
          </p:nvPr>
        </p:nvSpPr>
        <p:spPr>
          <a:xfrm>
            <a:off x="0" y="1600200"/>
            <a:ext cx="9144000" cy="5105400"/>
          </a:xfrm>
        </p:spPr>
        <p:txBody>
          <a:bodyPr/>
          <a:lstStyle/>
          <a:p>
            <a:r>
              <a:rPr lang="en-US" sz="2800" dirty="0" smtClean="0"/>
              <a:t>First Earth-sized planet in habitable zone, but…</a:t>
            </a:r>
          </a:p>
          <a:p>
            <a:r>
              <a:rPr lang="en-US" sz="2800" dirty="0" smtClean="0"/>
              <a:t>Orbits a red dwarf (often have strong UV flares)</a:t>
            </a:r>
          </a:p>
          <a:p>
            <a:r>
              <a:rPr lang="en-US" sz="2800" dirty="0" smtClean="0"/>
              <a:t>Orbit has ~50% odds of being tidally locked (day=year). Even if not, day likely months long – not good for life</a:t>
            </a:r>
          </a:p>
          <a:p>
            <a:r>
              <a:rPr lang="en-US" sz="2800" dirty="0" smtClean="0"/>
              <a:t>Mass unknown and unmeasurable (~0.3-3.8M</a:t>
            </a:r>
            <a:r>
              <a:rPr lang="en-US" sz="2800" b="1" baseline="-25000" dirty="0" smtClean="0"/>
              <a:t>earth</a:t>
            </a:r>
            <a:r>
              <a:rPr lang="en-US" sz="2800" dirty="0" smtClean="0"/>
              <a:t>), </a:t>
            </a:r>
          </a:p>
          <a:p>
            <a:r>
              <a:rPr lang="en-US" sz="2800" dirty="0"/>
              <a:t>A</a:t>
            </a:r>
            <a:r>
              <a:rPr lang="en-US" sz="2800" dirty="0" smtClean="0"/>
              <a:t>tmosphere unknown and unmeasurable. If 0.5 to 5 bars of CO2, Greenhouse could warm it enough for liquid water</a:t>
            </a:r>
          </a:p>
          <a:p>
            <a:r>
              <a:rPr lang="en-US" sz="2800" dirty="0" smtClean="0"/>
              <a:t>Orbit circular, that’s good – but SETI has listened since Apr. ‘14 – no intelligent signals</a:t>
            </a:r>
          </a:p>
          <a:p>
            <a:endParaRPr lang="en-US" sz="2800" dirty="0"/>
          </a:p>
        </p:txBody>
      </p:sp>
    </p:spTree>
    <p:extLst>
      <p:ext uri="{BB962C8B-B14F-4D97-AF65-F5344CB8AC3E}">
        <p14:creationId xmlns:p14="http://schemas.microsoft.com/office/powerpoint/2010/main" val="270952385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b="1" dirty="0">
                <a:latin typeface="Arial" panose="020B0604020202020204" pitchFamily="34" charset="0"/>
              </a:rPr>
              <a:t>The Kepler Solar Systems</a:t>
            </a:r>
          </a:p>
        </p:txBody>
      </p:sp>
      <p:sp>
        <p:nvSpPr>
          <p:cNvPr id="79875" name="Rectangle 3"/>
          <p:cNvSpPr>
            <a:spLocks noGrp="1" noChangeArrowheads="1"/>
          </p:cNvSpPr>
          <p:nvPr>
            <p:ph type="body" idx="1"/>
          </p:nvPr>
        </p:nvSpPr>
        <p:spPr/>
        <p:txBody>
          <a:bodyPr/>
          <a:lstStyle/>
          <a:p>
            <a:r>
              <a:rPr lang="en-US" altLang="en-US" dirty="0"/>
              <a:t>In animation…</a:t>
            </a:r>
          </a:p>
          <a:p>
            <a:r>
              <a:rPr lang="en-US" altLang="en-US" dirty="0">
                <a:hlinkClick r:id="rId2"/>
              </a:rPr>
              <a:t>The Kepler </a:t>
            </a:r>
            <a:r>
              <a:rPr lang="en-US" altLang="en-US" dirty="0" err="1" smtClean="0">
                <a:hlinkClick r:id="rId2"/>
              </a:rPr>
              <a:t>Orrery</a:t>
            </a:r>
            <a:r>
              <a:rPr lang="en-US" altLang="en-US" dirty="0" smtClean="0">
                <a:hlinkClick r:id="rId2"/>
              </a:rPr>
              <a:t> III</a:t>
            </a:r>
            <a:r>
              <a:rPr lang="en-US" altLang="en-US" dirty="0" smtClean="0"/>
              <a:t> </a:t>
            </a:r>
            <a:endParaRPr lang="en-US" altLang="en-US" dirty="0"/>
          </a:p>
          <a:p>
            <a:r>
              <a:rPr lang="en-US" altLang="en-US" dirty="0"/>
              <a:t>The </a:t>
            </a:r>
            <a:r>
              <a:rPr lang="en-US" altLang="en-US" dirty="0">
                <a:hlinkClick r:id="rId3"/>
              </a:rPr>
              <a:t>Kepler </a:t>
            </a:r>
            <a:r>
              <a:rPr lang="en-US" altLang="en-US" dirty="0" err="1">
                <a:hlinkClick r:id="rId3"/>
              </a:rPr>
              <a:t>Orrery</a:t>
            </a:r>
            <a:r>
              <a:rPr lang="en-US" altLang="en-US" dirty="0">
                <a:hlinkClick r:id="rId3"/>
              </a:rPr>
              <a:t> for compact solar systems</a:t>
            </a:r>
            <a:endParaRPr lang="en-US" altLang="en-US" dirty="0"/>
          </a:p>
          <a:p>
            <a:r>
              <a:rPr lang="en-US" altLang="en-US" dirty="0"/>
              <a:t>UCSC PhD Natalie </a:t>
            </a:r>
            <a:r>
              <a:rPr lang="en-US" altLang="en-US" dirty="0" err="1"/>
              <a:t>Batahla’s</a:t>
            </a:r>
            <a:r>
              <a:rPr lang="en-US" altLang="en-US" dirty="0"/>
              <a:t> 90 min lecture with visuals </a:t>
            </a:r>
            <a:r>
              <a:rPr lang="en-US" altLang="en-US" dirty="0">
                <a:hlinkClick r:id="rId4"/>
              </a:rPr>
              <a:t>“Finding the Next Earth”.</a:t>
            </a:r>
            <a:r>
              <a:rPr lang="en-US" altLang="en-US" dirty="0"/>
              <a:t> (Oct ’12)</a:t>
            </a:r>
          </a:p>
        </p:txBody>
      </p:sp>
    </p:spTree>
    <p:extLst>
      <p:ext uri="{BB962C8B-B14F-4D97-AF65-F5344CB8AC3E}">
        <p14:creationId xmlns:p14="http://schemas.microsoft.com/office/powerpoint/2010/main" val="4111822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000000"/>
      </a:lt1>
      <a:dk2>
        <a:srgbClr val="000000"/>
      </a:dk2>
      <a:lt2>
        <a:srgbClr val="808080"/>
      </a:lt2>
      <a:accent1>
        <a:srgbClr val="00CC99"/>
      </a:accent1>
      <a:accent2>
        <a:srgbClr val="3333CC"/>
      </a:accent2>
      <a:accent3>
        <a:srgbClr val="AAAAAA"/>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
      <a:dk1>
        <a:srgbClr val="000000"/>
      </a:dk1>
      <a:lt1>
        <a:srgbClr val="000000"/>
      </a:lt1>
      <a:dk2>
        <a:srgbClr val="000000"/>
      </a:dk2>
      <a:lt2>
        <a:srgbClr val="808080"/>
      </a:lt2>
      <a:accent1>
        <a:srgbClr val="00CC99"/>
      </a:accent1>
      <a:accent2>
        <a:srgbClr val="3333CC"/>
      </a:accent2>
      <a:accent3>
        <a:srgbClr val="AAAAAA"/>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000000"/>
    </a:lt1>
    <a:dk2>
      <a:srgbClr val="000000"/>
    </a:dk2>
    <a:lt2>
      <a:srgbClr val="808080"/>
    </a:lt2>
    <a:accent1>
      <a:srgbClr val="00CC99"/>
    </a:accent1>
    <a:accent2>
      <a:srgbClr val="000000"/>
    </a:accent2>
    <a:accent3>
      <a:srgbClr val="AAAAAA"/>
    </a:accent3>
    <a:accent4>
      <a:srgbClr val="000000"/>
    </a:accent4>
    <a:accent5>
      <a:srgbClr val="AAE2CA"/>
    </a:accent5>
    <a:accent6>
      <a:srgbClr val="000000"/>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7214</TotalTime>
  <Words>6577</Words>
  <Application>Microsoft Office PowerPoint</Application>
  <PresentationFormat>On-screen Show (4:3)</PresentationFormat>
  <Paragraphs>416</Paragraphs>
  <Slides>129</Slides>
  <Notes>44</Notes>
  <HiddenSlides>0</HiddenSlides>
  <MMClips>0</MMClips>
  <ScaleCrop>false</ScaleCrop>
  <HeadingPairs>
    <vt:vector size="4" baseType="variant">
      <vt:variant>
        <vt:lpstr>Theme</vt:lpstr>
      </vt:variant>
      <vt:variant>
        <vt:i4>4</vt:i4>
      </vt:variant>
      <vt:variant>
        <vt:lpstr>Slide Titles</vt:lpstr>
      </vt:variant>
      <vt:variant>
        <vt:i4>129</vt:i4>
      </vt:variant>
    </vt:vector>
  </HeadingPairs>
  <TitlesOfParts>
    <vt:vector size="133" baseType="lpstr">
      <vt:lpstr>Default Design</vt:lpstr>
      <vt:lpstr>1_Default Design</vt:lpstr>
      <vt:lpstr>Office Theme</vt:lpstr>
      <vt:lpstr>1_Office Theme</vt:lpstr>
      <vt:lpstr>Astro 25 – Field Astronomy in the California Mountains</vt:lpstr>
      <vt:lpstr>Including my  famous Saturday morning French Crepes !</vt:lpstr>
      <vt:lpstr>And – First Lecture:</vt:lpstr>
      <vt:lpstr>Chapters 7,8: Formation of the Solar System</vt:lpstr>
      <vt:lpstr>To Get Planets, You Need Stars: Conditions for Star Formation…</vt:lpstr>
      <vt:lpstr>And, Need DUST</vt:lpstr>
      <vt:lpstr>Dark nebulae,blue dust</vt:lpstr>
      <vt:lpstr>Dust columns</vt:lpstr>
      <vt:lpstr>PowerPoint Presentation</vt:lpstr>
      <vt:lpstr>SFR in LMC</vt:lpstr>
      <vt:lpstr>Orion sfr</vt:lpstr>
      <vt:lpstr>Lagoon closeup</vt:lpstr>
      <vt:lpstr>OrionNeb unsharp mask</vt:lpstr>
      <vt:lpstr>The Following Classic Hubble Photo…</vt:lpstr>
      <vt:lpstr>Dust disks in Orion</vt:lpstr>
      <vt:lpstr>How do the planets themselves form in this disk of dust and gas?</vt:lpstr>
      <vt:lpstr>Slow vs. Fast: While variations are many, the basic ideas are…</vt:lpstr>
      <vt:lpstr>But… there’s a Race Here</vt:lpstr>
      <vt:lpstr>PowerPoint Presentation</vt:lpstr>
      <vt:lpstr>Dust grain making dust bunnies</vt:lpstr>
      <vt:lpstr>Dirt clods artist</vt:lpstr>
      <vt:lpstr>…Dust bunnies into proto-planets</vt:lpstr>
      <vt:lpstr>Late in Planet Formation</vt:lpstr>
      <vt:lpstr>The “Fast” Scenario: Eddys into Proto-Planets, into Planets</vt:lpstr>
      <vt:lpstr>PowerPoint Presentation</vt:lpstr>
      <vt:lpstr>A key to the mystery is measuring the masses of proto-planetary disks.</vt:lpstr>
      <vt:lpstr>We’re beginning to see…</vt:lpstr>
      <vt:lpstr>“Slow” Core Accretion goes faster when gravity gets strong enough, but…</vt:lpstr>
      <vt:lpstr>Some real disks…Fomalhaut’s</vt:lpstr>
      <vt:lpstr>Beta pictoris</vt:lpstr>
      <vt:lpstr>Beta pic diagram</vt:lpstr>
      <vt:lpstr>Epsilon Eridani System; early images a decade ago already show proto-planetary globs</vt:lpstr>
      <vt:lpstr>Probably you have some mix of both processes happening at the same time. Dirt clods within eddys or rings</vt:lpstr>
      <vt:lpstr>Planet gap, inspiral</vt:lpstr>
      <vt:lpstr>Young Protostars in Dusty Environments</vt:lpstr>
      <vt:lpstr>This Simulation planet migrated from 2.5AU to 0.6AU and then out to 1.4 AU where it settled, in 10 million years</vt:lpstr>
      <vt:lpstr>“Strafing” Shows Prior Dust Disk Evidence</vt:lpstr>
      <vt:lpstr>Is There Any Visible Remnant of our Dusty Disky Beginnings?</vt:lpstr>
      <vt:lpstr>Zodiacal light – a faint band of light seen just after sunset or before sunrise, due to forward scattering of sunlight off dust in the plane of the solar system We’ll look for this on our field trip</vt:lpstr>
      <vt:lpstr>What Actually Triggered the start of the collapse to OUR Solar System?</vt:lpstr>
      <vt:lpstr>Massive star supernova nearby could do it</vt:lpstr>
      <vt:lpstr>More detail for the Curious: Argument for a Supernova-Triggered Solar System</vt:lpstr>
      <vt:lpstr>PowerPoint Presentation</vt:lpstr>
      <vt:lpstr>When did this happen?</vt:lpstr>
      <vt:lpstr>Other Early Excitement: Some Planet Swapping</vt:lpstr>
      <vt:lpstr>Early migration of planets and scattering of the Kuiper Belt</vt:lpstr>
      <vt:lpstr>Any successful Solar System Formation theory must explain some key patterns… </vt:lpstr>
      <vt:lpstr>The Story</vt:lpstr>
      <vt:lpstr>Some General Features of Our Solar System</vt:lpstr>
      <vt:lpstr>…Then the asteroid belt</vt:lpstr>
      <vt:lpstr>Temp vs distance in solar system</vt:lpstr>
      <vt:lpstr>Beyond the Frost Line…</vt:lpstr>
      <vt:lpstr>Ergo – the Outer Planets</vt:lpstr>
      <vt:lpstr>All the planets (Pluto is Kuiper Belt stand-in)</vt:lpstr>
      <vt:lpstr>Beyond Neptune… the Kuiper Belt of Giant Ice Balls!</vt:lpstr>
      <vt:lpstr>Finally, 100 times farther still…</vt:lpstr>
      <vt:lpstr>Oort cloud of Comets 100x Farther than Pluto</vt:lpstr>
      <vt:lpstr>Other Solar Systems Around Other Stars</vt:lpstr>
      <vt:lpstr>Dark Dusty Inner Disks</vt:lpstr>
      <vt:lpstr>Discovering Other Solar Systems</vt:lpstr>
      <vt:lpstr>Doppler Method: From the Ground, this is the least-hardest Way to Find Solar Systems - Observing Periodic Doppler Shifts in the Parent Star</vt:lpstr>
      <vt:lpstr>Orbiting Planet’s Gravity Makes the Star Orbit too: Doppler Effect Makes That Detectable</vt:lpstr>
      <vt:lpstr>The HARPS Spectrograph </vt:lpstr>
      <vt:lpstr>Strong Selection Effect from the Doppler Method</vt:lpstr>
      <vt:lpstr>But Perseverance Pays!</vt:lpstr>
      <vt:lpstr>PowerPoint Presentation</vt:lpstr>
      <vt:lpstr>The large majority of early discoveries by Doppler Method: Lots of “Hot Jupiters” found</vt:lpstr>
      <vt:lpstr>Orbital Periods of a Month or Less Give the Strongest, Easiest Signal; First to be Found</vt:lpstr>
      <vt:lpstr>Even Transit method is biased Towards Close-in Discoveries. Most Discoveries Correspond to Inside Venus’ Orbit </vt:lpstr>
      <vt:lpstr>PowerPoint Presentation</vt:lpstr>
      <vt:lpstr>Clearly, We Don’t Think Such “Jupiters” Can Form So Close to Stars</vt:lpstr>
      <vt:lpstr>But Then How Can There be So Many Hot Jupiter Systems?</vt:lpstr>
      <vt:lpstr>1. Disk Friction Drags Planet Inward</vt:lpstr>
      <vt:lpstr>PowerPoint Presentation</vt:lpstr>
      <vt:lpstr>Stars with High Metallicity Are   More Likely to Have Planets…</vt:lpstr>
      <vt:lpstr>2. Resonance-induced Close Encounters w/ Other Planets</vt:lpstr>
      <vt:lpstr>We see… lots of planets have very eccentric orbits, unlike the circular orbits of our own Solar System. Dynamics indicates this is caused by migration</vt:lpstr>
      <vt:lpstr>PowerPoint Presentation</vt:lpstr>
      <vt:lpstr>A Fairly Circular Orbit Fits For This One</vt:lpstr>
      <vt:lpstr>But A Very Elliptical Orbit Needed for a Good Fit Here</vt:lpstr>
      <vt:lpstr>So far, No Truely Earth-like Planets Have Been Discovered</vt:lpstr>
      <vt:lpstr>The Transit Method: Transiting Planets Discovered by Precision Monitoring of Star’s Brightness</vt:lpstr>
      <vt:lpstr>Transits are HARD to Detect!</vt:lpstr>
      <vt:lpstr>A Specialized Satellite Launched in 2009 – The Kepler Mission</vt:lpstr>
      <vt:lpstr>The Kepler Mission – Targeted on A Corner of Constellation Cygnus</vt:lpstr>
      <vt:lpstr>Transit Method Provides Crucial Data Not Possible from Doppler</vt:lpstr>
      <vt:lpstr>Transit Light Curve – What’s Happening to Cause the Light Variations</vt:lpstr>
      <vt:lpstr>That’s a Beautifully Noise-free Light Curve!</vt:lpstr>
      <vt:lpstr>Some Kepler Findings…</vt:lpstr>
      <vt:lpstr>PowerPoint Presentation</vt:lpstr>
      <vt:lpstr>The Kepler Planets Discovered as of Jan ‘13 (but Biased by Selection Effects; Earth’s Hard to Detect)</vt:lpstr>
      <vt:lpstr>Correcting for Observational Bias Shows Small Planets More Common Than Big Ones, Not Surprising</vt:lpstr>
      <vt:lpstr> Kepler 37a-d Planets vs. Our Own Solar System’s Small Planets</vt:lpstr>
      <vt:lpstr>The Definition of the “Habitable Zone”</vt:lpstr>
      <vt:lpstr>No True Earth’s, but Some SuperEarth’s in Roughly Habitable Zone</vt:lpstr>
      <vt:lpstr>The Habitable Zone: Solar System vs. Gliese 581 System</vt:lpstr>
      <vt:lpstr>Kepler 186f: Closest Earth Analog So Far?</vt:lpstr>
      <vt:lpstr>Kepler 186f: What Do We Know?</vt:lpstr>
      <vt:lpstr>The Kepler Solar Systems</vt:lpstr>
      <vt:lpstr>Kepler Mission Discovered…</vt:lpstr>
      <vt:lpstr>Key Kepler Findings as of 2013</vt:lpstr>
      <vt:lpstr>How to Discover and Characterize the Atmospheres, Climate of Exoplanets?</vt:lpstr>
      <vt:lpstr>Transmission Spectra- Tough, But CanTell Us Atmospheric Composition</vt:lpstr>
      <vt:lpstr>PowerPoint Presentation</vt:lpstr>
      <vt:lpstr>By taking the known spectral signatures of common molecules, and fitting them to an observed spectrum, you can find roughly how much of each there is in the atmosphere</vt:lpstr>
      <vt:lpstr>Water Discovered on Planet HAT-P-11b</vt:lpstr>
      <vt:lpstr>High Clouds are Apparently Common on Hot Jupiters </vt:lpstr>
      <vt:lpstr>Exoplanet Atmospheres - Observations </vt:lpstr>
      <vt:lpstr>Unlike the Doppler or Direct Imaging Methods, Amateur Astronomers Can Contribute to the Discovery and Study of Transits</vt:lpstr>
      <vt:lpstr>Infrared Light from Hot Jupiters Directly Detected in Favorable Cases</vt:lpstr>
      <vt:lpstr>Carbon Monoxide Discovered in Tau Bootis b</vt:lpstr>
      <vt:lpstr>Solar Systems Rich in Carbon – Don’t have Oceans, Says New Study in ‘13</vt:lpstr>
      <vt:lpstr>We were Lucky!</vt:lpstr>
      <vt:lpstr>And in the year – 2008…</vt:lpstr>
      <vt:lpstr>Much Easier to See Planets (but still very tough) in the Infrared, Where Planet Puts Out ~All of it’s Light</vt:lpstr>
      <vt:lpstr>PowerPoint Presentation</vt:lpstr>
      <vt:lpstr>Young CalTech Astronomer and spectrograph equipment (Caltech Exoplanet Group)</vt:lpstr>
      <vt:lpstr>Lots of Image Processing Needed to Pull out the Planet from the Image Noise</vt:lpstr>
      <vt:lpstr>Kappa Andromedae’s Planet</vt:lpstr>
      <vt:lpstr>PowerPoint Presentation</vt:lpstr>
      <vt:lpstr>PowerPoint Presentation</vt:lpstr>
      <vt:lpstr>20 AU Is About the Size of Neptune’s Orbit, So These are Distant, Cold Exoplanets</vt:lpstr>
      <vt:lpstr>PowerPoint Presentation</vt:lpstr>
      <vt:lpstr>Other Niche Methods of Discovering Exo-Planets</vt:lpstr>
      <vt:lpstr>Kepler Discovers: Red Dwarfs Have Planets Too</vt:lpstr>
      <vt:lpstr>Tidally Locked Planet, with High Winds from Cold to Hot Side</vt:lpstr>
      <vt:lpstr>Could They Support Life?</vt:lpstr>
      <vt:lpstr>For More on Planetary Climate And Especially on Earth Climate and Current/Future Climate Change: The stark science, and policy and technology strategies</vt:lpstr>
      <vt:lpstr>Key Points- Exo-Planetary Systems</vt:lpstr>
    </vt:vector>
  </TitlesOfParts>
  <Company>Cabrillo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 10: Introductory Astronomy</dc:title>
  <dc:creator>R. Nolthenius</dc:creator>
  <cp:lastModifiedBy>Observatory</cp:lastModifiedBy>
  <cp:revision>68</cp:revision>
  <dcterms:created xsi:type="dcterms:W3CDTF">2004-12-24T06:14:24Z</dcterms:created>
  <dcterms:modified xsi:type="dcterms:W3CDTF">2019-07-25T23:13:34Z</dcterms:modified>
</cp:coreProperties>
</file>